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84"/>
  </p:notesMasterIdLst>
  <p:sldIdLst>
    <p:sldId id="256" r:id="rId2"/>
    <p:sldId id="427" r:id="rId3"/>
    <p:sldId id="428" r:id="rId4"/>
    <p:sldId id="429" r:id="rId5"/>
    <p:sldId id="430" r:id="rId6"/>
    <p:sldId id="431" r:id="rId7"/>
    <p:sldId id="432" r:id="rId8"/>
    <p:sldId id="433" r:id="rId9"/>
    <p:sldId id="434" r:id="rId10"/>
    <p:sldId id="435" r:id="rId11"/>
    <p:sldId id="436" r:id="rId12"/>
    <p:sldId id="437" r:id="rId13"/>
    <p:sldId id="438" r:id="rId14"/>
    <p:sldId id="439" r:id="rId15"/>
    <p:sldId id="440" r:id="rId16"/>
    <p:sldId id="441" r:id="rId17"/>
    <p:sldId id="442" r:id="rId18"/>
    <p:sldId id="443" r:id="rId19"/>
    <p:sldId id="444" r:id="rId20"/>
    <p:sldId id="445" r:id="rId21"/>
    <p:sldId id="446" r:id="rId22"/>
    <p:sldId id="447" r:id="rId23"/>
    <p:sldId id="448" r:id="rId24"/>
    <p:sldId id="449" r:id="rId25"/>
    <p:sldId id="450" r:id="rId26"/>
    <p:sldId id="451" r:id="rId27"/>
    <p:sldId id="452" r:id="rId28"/>
    <p:sldId id="453" r:id="rId29"/>
    <p:sldId id="454" r:id="rId30"/>
    <p:sldId id="455" r:id="rId31"/>
    <p:sldId id="456" r:id="rId32"/>
    <p:sldId id="457" r:id="rId33"/>
    <p:sldId id="458" r:id="rId34"/>
    <p:sldId id="459" r:id="rId35"/>
    <p:sldId id="505" r:id="rId36"/>
    <p:sldId id="461" r:id="rId37"/>
    <p:sldId id="462" r:id="rId38"/>
    <p:sldId id="463" r:id="rId39"/>
    <p:sldId id="464" r:id="rId40"/>
    <p:sldId id="465" r:id="rId41"/>
    <p:sldId id="466" r:id="rId42"/>
    <p:sldId id="467" r:id="rId43"/>
    <p:sldId id="468" r:id="rId44"/>
    <p:sldId id="469" r:id="rId45"/>
    <p:sldId id="470" r:id="rId46"/>
    <p:sldId id="471" r:id="rId47"/>
    <p:sldId id="472" r:id="rId48"/>
    <p:sldId id="473" r:id="rId49"/>
    <p:sldId id="474" r:id="rId50"/>
    <p:sldId id="475" r:id="rId51"/>
    <p:sldId id="476" r:id="rId52"/>
    <p:sldId id="477" r:id="rId53"/>
    <p:sldId id="478" r:id="rId54"/>
    <p:sldId id="479" r:id="rId55"/>
    <p:sldId id="480" r:id="rId56"/>
    <p:sldId id="481" r:id="rId57"/>
    <p:sldId id="482" r:id="rId58"/>
    <p:sldId id="483" r:id="rId59"/>
    <p:sldId id="484" r:id="rId60"/>
    <p:sldId id="485" r:id="rId61"/>
    <p:sldId id="486" r:id="rId62"/>
    <p:sldId id="487" r:id="rId63"/>
    <p:sldId id="488" r:id="rId64"/>
    <p:sldId id="489" r:id="rId65"/>
    <p:sldId id="490" r:id="rId66"/>
    <p:sldId id="491" r:id="rId67"/>
    <p:sldId id="492" r:id="rId68"/>
    <p:sldId id="493" r:id="rId69"/>
    <p:sldId id="494" r:id="rId70"/>
    <p:sldId id="495" r:id="rId71"/>
    <p:sldId id="496" r:id="rId72"/>
    <p:sldId id="497" r:id="rId73"/>
    <p:sldId id="498" r:id="rId74"/>
    <p:sldId id="499" r:id="rId75"/>
    <p:sldId id="500" r:id="rId76"/>
    <p:sldId id="501" r:id="rId77"/>
    <p:sldId id="502" r:id="rId78"/>
    <p:sldId id="503" r:id="rId79"/>
    <p:sldId id="507" r:id="rId80"/>
    <p:sldId id="506" r:id="rId81"/>
    <p:sldId id="504" r:id="rId82"/>
    <p:sldId id="302" r:id="rId8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3" autoAdjust="0"/>
    <p:restoredTop sz="94660"/>
  </p:normalViewPr>
  <p:slideViewPr>
    <p:cSldViewPr>
      <p:cViewPr varScale="1">
        <p:scale>
          <a:sx n="112" d="100"/>
          <a:sy n="112" d="100"/>
        </p:scale>
        <p:origin x="-1488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376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A6F3147-B3C0-4B2A-B964-AB106F786BE1}" type="datetimeFigureOut">
              <a:rPr lang="en-US"/>
              <a:pPr>
                <a:defRPr/>
              </a:pPr>
              <a:t>1/24/2018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CA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BF7B1FF-DFE5-4B27-8E0E-F1DDF2FB76B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56109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6226FB-55D5-4CAA-90EF-D8DC53E1A20F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CA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DD7311A-2268-47DC-9010-55774799B239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85B267-07B3-45C3-AA8C-3ACB33BB9EFB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49CB85-D301-450B-8BFF-F1D3BCE66B08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483FFD-915B-4E64-8ACA-FB4F8A3E5D09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BDDEC4-5882-4B9F-8ACF-628C03FD9891}" type="slidenum">
              <a:rPr lang="en-CA" smtClean="0"/>
              <a:pPr>
                <a:defRPr/>
              </a:pPr>
              <a:t>14</a:t>
            </a:fld>
            <a:endParaRPr lang="en-CA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BA488-AE46-4268-AD0A-3AA448FB6F8B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64C7BC-C25B-4986-8643-2DFF65DDE083}" type="slidenum">
              <a:rPr lang="en-CA" smtClean="0"/>
              <a:pPr>
                <a:defRPr/>
              </a:pPr>
              <a:t>16</a:t>
            </a:fld>
            <a:endParaRPr lang="en-CA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34A299-FC80-4BAF-ABA4-588F33B58925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4D2CEA-7170-4019-B370-9190F3CD92FF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E62220-CA9D-48B4-96A7-BEDD5BA4B6AB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A43C5E-B456-4780-B9AB-9264C1BA0B1B}" type="slidenum">
              <a:rPr lang="en-CA" smtClean="0"/>
              <a:pPr>
                <a:defRPr/>
              </a:pPr>
              <a:t>2</a:t>
            </a:fld>
            <a:endParaRPr lang="en-CA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08CDDC-FE12-4C8A-99AF-4FD7A3EABADC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6DAE19-0005-441E-8469-6DB1D9E3E371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BE866900-7BF5-4D6D-8FB6-A0E1C5DEB9EC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22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A1B201C-1DB4-4DAA-85C8-9EC21DA1EF77}" type="slidenum">
              <a:rPr lang="en-CA" smtClean="0"/>
              <a:pPr>
                <a:defRPr/>
              </a:pPr>
              <a:t>23</a:t>
            </a:fld>
            <a:endParaRPr lang="en-CA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A497EC36-024C-4DC5-A44F-4B026684E4CE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24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A5DDA4-48BC-4F85-B565-CB6C120A602D}" type="slidenum">
              <a:rPr lang="en-CA" smtClean="0"/>
              <a:pPr>
                <a:defRPr/>
              </a:pPr>
              <a:t>25</a:t>
            </a:fld>
            <a:endParaRPr lang="en-CA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DB258C-6502-431B-B28B-A4A74F977666}" type="slidenum">
              <a:rPr lang="en-CA" smtClean="0"/>
              <a:pPr>
                <a:defRPr/>
              </a:pPr>
              <a:t>26</a:t>
            </a:fld>
            <a:endParaRPr lang="en-CA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892B07-B8DD-4EA7-953B-472A5F65C077}" type="slidenum">
              <a:rPr lang="en-CA" smtClean="0"/>
              <a:pPr>
                <a:defRPr/>
              </a:pPr>
              <a:t>27</a:t>
            </a:fld>
            <a:endParaRPr lang="en-CA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7BE337-6C8C-402D-8984-FCE0B4DA8AB7}" type="slidenum">
              <a:rPr lang="en-CA" smtClean="0"/>
              <a:pPr>
                <a:defRPr/>
              </a:pPr>
              <a:t>28</a:t>
            </a:fld>
            <a:endParaRPr lang="en-CA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40A26E-0879-4B3C-8CE9-2D22A774073A}" type="slidenum">
              <a:rPr lang="en-CA" smtClean="0"/>
              <a:pPr>
                <a:defRPr/>
              </a:pPr>
              <a:t>29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A09B32-5272-4F61-B8F2-7BE5C610FDC4}" type="slidenum">
              <a:rPr lang="en-CA" smtClean="0"/>
              <a:pPr>
                <a:defRPr/>
              </a:pPr>
              <a:t>3</a:t>
            </a:fld>
            <a:endParaRPr lang="en-CA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955BB1-C3A0-45AC-9640-EBF41632713D}" type="slidenum">
              <a:rPr lang="en-CA" smtClean="0"/>
              <a:pPr>
                <a:defRPr/>
              </a:pPr>
              <a:t>30</a:t>
            </a:fld>
            <a:endParaRPr lang="en-CA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EAF58A-EDEE-4848-B3C4-26C3A3399EE7}" type="slidenum">
              <a:rPr lang="en-CA" smtClean="0"/>
              <a:pPr>
                <a:defRPr/>
              </a:pPr>
              <a:t>31</a:t>
            </a:fld>
            <a:endParaRPr lang="en-CA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4D9AFF-F386-40B1-8D5B-3CF20C82525E}" type="slidenum">
              <a:rPr lang="en-CA" smtClean="0"/>
              <a:pPr>
                <a:defRPr/>
              </a:pPr>
              <a:t>32</a:t>
            </a:fld>
            <a:endParaRPr lang="en-CA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26E2D-BF67-47CE-B8A7-CC0AA68DEA28}" type="slidenum">
              <a:rPr lang="en-CA" smtClean="0"/>
              <a:pPr>
                <a:defRPr/>
              </a:pPr>
              <a:t>33</a:t>
            </a:fld>
            <a:endParaRPr lang="en-CA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DFFB9D-3275-41F5-BD09-6EC8714A7E25}" type="slidenum">
              <a:rPr lang="en-CA" smtClean="0"/>
              <a:pPr>
                <a:defRPr/>
              </a:pPr>
              <a:t>34</a:t>
            </a:fld>
            <a:endParaRPr lang="en-CA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76B7C6-F3E5-4866-8002-B11F60104BEA}" type="slidenum">
              <a:rPr lang="en-CA" smtClean="0"/>
              <a:pPr>
                <a:defRPr/>
              </a:pPr>
              <a:t>35</a:t>
            </a:fld>
            <a:endParaRPr lang="en-CA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60CC3EA-A3AE-49D8-8033-174C33159D09}" type="slidenum">
              <a:rPr lang="en-CA" smtClean="0"/>
              <a:pPr>
                <a:defRPr/>
              </a:pPr>
              <a:t>36</a:t>
            </a:fld>
            <a:endParaRPr lang="en-CA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5BBD69F-8515-493A-B64B-465D76453357}" type="slidenum">
              <a:rPr lang="en-CA" smtClean="0"/>
              <a:pPr>
                <a:defRPr/>
              </a:pPr>
              <a:t>37</a:t>
            </a:fld>
            <a:endParaRPr lang="en-CA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A45850-F2F3-444A-891F-4264C96383B7}" type="slidenum">
              <a:rPr lang="en-CA" smtClean="0"/>
              <a:pPr>
                <a:defRPr/>
              </a:pPr>
              <a:t>38</a:t>
            </a:fld>
            <a:endParaRPr lang="en-CA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4C620FA-D063-433D-BB79-28C5624F0174}" type="slidenum">
              <a:rPr lang="en-CA" smtClean="0"/>
              <a:pPr>
                <a:defRPr/>
              </a:pPr>
              <a:t>39</a:t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482E26-CB2F-44DA-A105-19F241EB5C50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BE49A1D-27ED-48EC-AF46-3DB53ADD2205}" type="slidenum">
              <a:rPr lang="en-CA" smtClean="0"/>
              <a:pPr>
                <a:defRPr/>
              </a:pPr>
              <a:t>40</a:t>
            </a:fld>
            <a:endParaRPr lang="en-CA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A3F6F2-F2CD-48DC-A15E-25C434B2A61F}" type="slidenum">
              <a:rPr lang="en-CA" smtClean="0"/>
              <a:pPr>
                <a:defRPr/>
              </a:pPr>
              <a:t>41</a:t>
            </a:fld>
            <a:endParaRPr lang="en-CA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B13C335-71C1-42AD-BA99-5D6C61A222AA}" type="slidenum">
              <a:rPr lang="en-CA" smtClean="0"/>
              <a:pPr>
                <a:defRPr/>
              </a:pPr>
              <a:t>42</a:t>
            </a:fld>
            <a:endParaRPr lang="en-CA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CA06E6-E848-4644-AFB2-0AD440AD521C}" type="slidenum">
              <a:rPr lang="en-CA" smtClean="0"/>
              <a:pPr>
                <a:defRPr/>
              </a:pPr>
              <a:t>43</a:t>
            </a:fld>
            <a:endParaRPr lang="en-CA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049613-01B5-412C-B7E5-30CDE5995F08}" type="slidenum">
              <a:rPr lang="en-CA" smtClean="0"/>
              <a:pPr>
                <a:defRPr/>
              </a:pPr>
              <a:t>44</a:t>
            </a:fld>
            <a:endParaRPr lang="en-CA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550578-BD3A-4643-90BA-035CA7BAC484}" type="slidenum">
              <a:rPr lang="en-CA" smtClean="0"/>
              <a:pPr>
                <a:defRPr/>
              </a:pPr>
              <a:t>45</a:t>
            </a:fld>
            <a:endParaRPr lang="en-CA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CF2B7C9-47FF-4D04-9FC2-7CBCBF13E3D5}" type="slidenum">
              <a:rPr lang="en-CA" smtClean="0"/>
              <a:pPr>
                <a:defRPr/>
              </a:pPr>
              <a:t>46</a:t>
            </a:fld>
            <a:endParaRPr lang="en-CA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07CD5D-9F22-486B-B16D-58954477DA5C}" type="slidenum">
              <a:rPr lang="en-CA" smtClean="0"/>
              <a:pPr>
                <a:defRPr/>
              </a:pPr>
              <a:t>47</a:t>
            </a:fld>
            <a:endParaRPr lang="en-CA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65E6D7-7891-4054-B0D3-432786208B90}" type="slidenum">
              <a:rPr lang="en-CA" smtClean="0"/>
              <a:pPr>
                <a:defRPr/>
              </a:pPr>
              <a:t>48</a:t>
            </a:fld>
            <a:endParaRPr lang="en-CA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2C33CF-0786-4D92-9169-BC718C9B698C}" type="slidenum">
              <a:rPr lang="en-CA" smtClean="0"/>
              <a:pPr>
                <a:defRPr/>
              </a:pPr>
              <a:t>49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78FFE5-910D-46EC-8A3E-588692D47A95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5C61F9-7A62-4600-9D9A-7018DE573001}" type="slidenum">
              <a:rPr lang="en-CA" smtClean="0"/>
              <a:pPr>
                <a:defRPr/>
              </a:pPr>
              <a:t>50</a:t>
            </a:fld>
            <a:endParaRPr lang="en-CA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5665121-7EAE-4FE1-953A-8B8B46A5C8E3}" type="slidenum">
              <a:rPr lang="en-CA" smtClean="0"/>
              <a:pPr>
                <a:defRPr/>
              </a:pPr>
              <a:t>51</a:t>
            </a:fld>
            <a:endParaRPr lang="en-CA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7CC2943-D204-4672-A214-2A2B464FEB67}" type="slidenum">
              <a:rPr lang="en-CA" smtClean="0"/>
              <a:pPr>
                <a:defRPr/>
              </a:pPr>
              <a:t>52</a:t>
            </a:fld>
            <a:endParaRPr lang="en-CA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86C09D-F725-4E2F-BD6A-F81D23FA66AB}" type="slidenum">
              <a:rPr lang="en-CA" smtClean="0"/>
              <a:pPr>
                <a:defRPr/>
              </a:pPr>
              <a:t>53</a:t>
            </a:fld>
            <a:endParaRPr lang="en-CA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3479FE-BC12-4A70-B8F6-8CF4D1EEBA11}" type="slidenum">
              <a:rPr lang="en-CA" smtClean="0"/>
              <a:pPr>
                <a:defRPr/>
              </a:pPr>
              <a:t>54</a:t>
            </a:fld>
            <a:endParaRPr lang="en-CA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FD1630-13A2-4396-B070-58F034F48D85}" type="slidenum">
              <a:rPr lang="en-CA" smtClean="0"/>
              <a:pPr>
                <a:defRPr/>
              </a:pPr>
              <a:t>55</a:t>
            </a:fld>
            <a:endParaRPr lang="en-CA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6887BA-D848-4B88-9144-9050D7FA59A9}" type="slidenum">
              <a:rPr lang="en-CA" smtClean="0"/>
              <a:pPr>
                <a:defRPr/>
              </a:pPr>
              <a:t>56</a:t>
            </a:fld>
            <a:endParaRPr lang="en-CA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1948B6-07B8-455D-8E19-08A163BBACA2}" type="slidenum">
              <a:rPr lang="en-CA" smtClean="0"/>
              <a:pPr>
                <a:defRPr/>
              </a:pPr>
              <a:t>57</a:t>
            </a:fld>
            <a:endParaRPr lang="en-CA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049BE0-9D18-4AA9-BF06-6F0C53FBFB47}" type="slidenum">
              <a:rPr lang="en-CA" smtClean="0"/>
              <a:pPr>
                <a:defRPr/>
              </a:pPr>
              <a:t>58</a:t>
            </a:fld>
            <a:endParaRPr lang="en-CA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D13970-691F-4EF5-AB92-CD727A3DCA0B}" type="slidenum">
              <a:rPr lang="en-CA" smtClean="0"/>
              <a:pPr>
                <a:defRPr/>
              </a:pPr>
              <a:t>59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ACB377-94FE-4DE1-A582-E429F62B7DE8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2DAFBE-7CD2-4155-A09A-4D9BE26DB862}" type="slidenum">
              <a:rPr lang="en-CA" smtClean="0"/>
              <a:pPr>
                <a:defRPr/>
              </a:pPr>
              <a:t>60</a:t>
            </a:fld>
            <a:endParaRPr lang="en-CA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A096ED-3E34-4B5F-BC3F-5E28B6B68F70}" type="slidenum">
              <a:rPr lang="en-CA" smtClean="0"/>
              <a:pPr>
                <a:defRPr/>
              </a:pPr>
              <a:t>61</a:t>
            </a:fld>
            <a:endParaRPr lang="en-CA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A60DEF-7440-4846-AF82-8C0FF557B834}" type="slidenum">
              <a:rPr lang="en-CA" smtClean="0"/>
              <a:pPr>
                <a:defRPr/>
              </a:pPr>
              <a:t>62</a:t>
            </a:fld>
            <a:endParaRPr lang="en-CA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FB0399-0260-4633-A2D7-8468717AE131}" type="slidenum">
              <a:rPr lang="en-CA" smtClean="0"/>
              <a:pPr>
                <a:defRPr/>
              </a:pPr>
              <a:t>63</a:t>
            </a:fld>
            <a:endParaRPr lang="en-CA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34DE88-DCD1-47E8-9EA6-4B65C60B9BE0}" type="slidenum">
              <a:rPr lang="en-CA" smtClean="0"/>
              <a:pPr>
                <a:defRPr/>
              </a:pPr>
              <a:t>64</a:t>
            </a:fld>
            <a:endParaRPr lang="en-CA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B71012-9C50-4C49-8F66-52EFD3228158}" type="slidenum">
              <a:rPr lang="en-CA" smtClean="0"/>
              <a:pPr>
                <a:defRPr/>
              </a:pPr>
              <a:t>65</a:t>
            </a:fld>
            <a:endParaRPr lang="en-CA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AFB7A6-85FD-46D4-8930-F39FF60220E0}" type="slidenum">
              <a:rPr lang="en-CA" smtClean="0"/>
              <a:pPr>
                <a:defRPr/>
              </a:pPr>
              <a:t>66</a:t>
            </a:fld>
            <a:endParaRPr lang="en-CA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8FA6C7-3125-45F0-B2AD-552665514314}" type="slidenum">
              <a:rPr lang="en-CA" smtClean="0"/>
              <a:pPr>
                <a:defRPr/>
              </a:pPr>
              <a:t>67</a:t>
            </a:fld>
            <a:endParaRPr lang="en-CA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64C7C3-01C2-4579-BF6C-495A581854E6}" type="slidenum">
              <a:rPr lang="en-CA" smtClean="0"/>
              <a:pPr>
                <a:defRPr/>
              </a:pPr>
              <a:t>68</a:t>
            </a:fld>
            <a:endParaRPr lang="en-CA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D94A86-F4FD-4365-930B-1B577BEB128B}" type="slidenum">
              <a:rPr lang="en-CA" smtClean="0"/>
              <a:pPr>
                <a:defRPr/>
              </a:pPr>
              <a:t>69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50C5508-F092-42C0-9759-78C2C21BE395}" type="slidenum">
              <a:rPr lang="en-CA" smtClean="0"/>
              <a:pPr>
                <a:defRPr/>
              </a:pPr>
              <a:t>7</a:t>
            </a:fld>
            <a:endParaRPr lang="en-CA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A985B7-1B0F-47DD-87FA-8CDC57865C6B}" type="slidenum">
              <a:rPr lang="en-CA" smtClean="0"/>
              <a:pPr>
                <a:defRPr/>
              </a:pPr>
              <a:t>70</a:t>
            </a:fld>
            <a:endParaRPr lang="en-CA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8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6D649C-46C7-4362-9B0D-9DFDB6988E75}" type="slidenum">
              <a:rPr lang="en-CA" smtClean="0"/>
              <a:pPr>
                <a:defRPr/>
              </a:pPr>
              <a:t>71</a:t>
            </a:fld>
            <a:endParaRPr lang="en-CA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9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35A14F-17A2-4054-AF63-5BF1F292658B}" type="slidenum">
              <a:rPr lang="en-CA" smtClean="0"/>
              <a:pPr>
                <a:defRPr/>
              </a:pPr>
              <a:t>72</a:t>
            </a:fld>
            <a:endParaRPr lang="en-CA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0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F74817-AA5C-413A-8283-9835C2140690}" type="slidenum">
              <a:rPr lang="en-CA" smtClean="0"/>
              <a:pPr>
                <a:defRPr/>
              </a:pPr>
              <a:t>73</a:t>
            </a:fld>
            <a:endParaRPr lang="en-CA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9C776B-7553-46CE-9020-8916BD670FB2}" type="slidenum">
              <a:rPr lang="en-CA" smtClean="0"/>
              <a:pPr>
                <a:defRPr/>
              </a:pPr>
              <a:t>74</a:t>
            </a:fld>
            <a:endParaRPr lang="en-CA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A02DAC6-2B9A-4EE3-98B9-14DCBA155F2C}" type="slidenum">
              <a:rPr lang="en-CA" smtClean="0"/>
              <a:pPr>
                <a:defRPr/>
              </a:pPr>
              <a:t>75</a:t>
            </a:fld>
            <a:endParaRPr lang="en-CA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25D01C-C7DD-4976-B63D-C10A087B6DD5}" type="slidenum">
              <a:rPr lang="en-CA" smtClean="0"/>
              <a:pPr>
                <a:defRPr/>
              </a:pPr>
              <a:t>76</a:t>
            </a:fld>
            <a:endParaRPr lang="en-CA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4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EACCBC-0684-467B-BFB9-693BE5BED7D7}" type="slidenum">
              <a:rPr lang="en-CA" smtClean="0"/>
              <a:pPr>
                <a:defRPr/>
              </a:pPr>
              <a:t>77</a:t>
            </a:fld>
            <a:endParaRPr lang="en-CA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5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AD172E-6879-4CCF-B40D-BB091166B090}" type="slidenum">
              <a:rPr lang="en-CA" smtClean="0"/>
              <a:pPr>
                <a:defRPr/>
              </a:pPr>
              <a:t>78</a:t>
            </a:fld>
            <a:endParaRPr lang="en-CA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5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AD172E-6879-4CCF-B40D-BB091166B090}" type="slidenum">
              <a:rPr lang="en-CA" smtClean="0"/>
              <a:pPr>
                <a:defRPr/>
              </a:pPr>
              <a:t>79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AF755F-178C-4AD8-92B2-4DF3656599C2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5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AD172E-6879-4CCF-B40D-BB091166B090}" type="slidenum">
              <a:rPr lang="en-CA" smtClean="0"/>
              <a:pPr>
                <a:defRPr/>
              </a:pPr>
              <a:t>80</a:t>
            </a:fld>
            <a:endParaRPr lang="en-CA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7EBE751-A6C5-4609-B712-EE1D0AF1EC3A}" type="slidenum">
              <a:rPr lang="en-CA" smtClean="0"/>
              <a:pPr>
                <a:defRPr/>
              </a:pPr>
              <a:t>81</a:t>
            </a:fld>
            <a:endParaRPr lang="en-CA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AB88D8-AB5F-48DB-98E9-EEBC0B734597}" type="slidenum">
              <a:rPr lang="en-CA" smtClean="0"/>
              <a:pPr>
                <a:defRPr/>
              </a:pPr>
              <a:t>82</a:t>
            </a:fld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BD4C4B-EDFB-4FA6-A43E-BA85D60304E7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6" name="Text Box 14"/>
          <p:cNvSpPr txBox="1">
            <a:spLocks noChangeArrowheads="1"/>
          </p:cNvSpPr>
          <p:nvPr userDrawn="1"/>
        </p:nvSpPr>
        <p:spPr bwMode="auto">
          <a:xfrm>
            <a:off x="3779838" y="260350"/>
            <a:ext cx="50403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ECE 250 </a:t>
            </a:r>
            <a:r>
              <a:rPr lang="en-US" sz="20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Algorithms and Data Structures</a:t>
            </a:r>
          </a:p>
        </p:txBody>
      </p:sp>
      <p:sp>
        <p:nvSpPr>
          <p:cNvPr id="7" name="Text Box 14"/>
          <p:cNvSpPr txBox="1">
            <a:spLocks noChangeArrowheads="1"/>
          </p:cNvSpPr>
          <p:nvPr userDrawn="1"/>
        </p:nvSpPr>
        <p:spPr bwMode="auto">
          <a:xfrm>
            <a:off x="5472113" y="4365625"/>
            <a:ext cx="3671887" cy="227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>
            <a:spAutoFit/>
          </a:bodyPr>
          <a:lstStyle/>
          <a:p>
            <a:pPr defTabSz="457200">
              <a:spcBef>
                <a:spcPct val="20000"/>
              </a:spcBef>
              <a:defRPr/>
            </a:pP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Douglas Wilhelm Harder, </a:t>
            </a:r>
            <a:r>
              <a:rPr lang="en-US" sz="1200" b="1" kern="0" dirty="0" err="1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M.Math</a:t>
            </a: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. LEL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Department of Electrical and Computer Engineering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University of Waterloo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Waterloo, Ontario, Canada</a:t>
            </a:r>
          </a:p>
          <a:p>
            <a:pPr defTabSz="457200">
              <a:spcBef>
                <a:spcPct val="20000"/>
              </a:spcBef>
              <a:defRPr/>
            </a:pPr>
            <a:endParaRPr lang="en-US" sz="11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ece.uwaterloo.ca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dwharder@alumni.uwaterloo.ca</a:t>
            </a:r>
          </a:p>
          <a:p>
            <a:pPr defTabSz="457200">
              <a:spcBef>
                <a:spcPct val="20000"/>
              </a:spcBef>
              <a:defRPr/>
            </a:pPr>
            <a:endParaRPr lang="en-CA" sz="9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CA" sz="900" dirty="0">
                <a:solidFill>
                  <a:srgbClr val="FFFFFF"/>
                </a:solidFill>
                <a:latin typeface="Arial"/>
                <a:ea typeface="ＭＳ Ｐゴシック" charset="-128"/>
              </a:rPr>
              <a:t>© 2006-2013 by Douglas Wilhelm Harder.  Some rights reserved.</a:t>
            </a:r>
            <a:endParaRPr lang="en-US" sz="9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endParaRPr lang="en-CA" sz="24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8493125" y="387350"/>
            <a:ext cx="400050" cy="30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fld id="{CB04C21C-B0BC-4588-B282-CC300FAFEEC9}" type="slidenum">
              <a:rPr lang="en-CA" sz="14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defRPr/>
              </a:pPr>
              <a:t>‹#›</a:t>
            </a:fld>
            <a:endParaRPr lang="en-CA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916238" y="111125"/>
            <a:ext cx="5832475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Binary search trees</a:t>
            </a:r>
            <a:endParaRPr kumimoji="0" lang="en-CA" sz="16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CA" smtClean="0"/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539552" y="2558504"/>
            <a:ext cx="828092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wrap="square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4400" dirty="0" smtClean="0">
                <a:solidFill>
                  <a:schemeClr val="bg1"/>
                </a:solidFill>
              </a:rPr>
              <a:t>Binary search trees</a:t>
            </a:r>
            <a:endParaRPr lang="en-US" sz="4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Examples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Here are other examples of binary search trees:</a:t>
            </a:r>
            <a:endParaRPr lang="en-US" altLang="en-US" i="1" smtClean="0">
              <a:latin typeface="Arial" charset="0"/>
              <a:cs typeface="Arial" charset="0"/>
            </a:endParaRPr>
          </a:p>
        </p:txBody>
      </p:sp>
      <p:pic>
        <p:nvPicPr>
          <p:cNvPr id="13316" name="Picture 6" descr="C:\Users\dwharder\Desktop\aa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838" y="2500313"/>
            <a:ext cx="4173537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7" descr="C:\Users\dwharder\Desktop\aa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5" y="4357688"/>
            <a:ext cx="8137525" cy="190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8" descr="C:\Users\dwharder\Desktop\aa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38" y="2500313"/>
            <a:ext cx="4037012" cy="190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79388" y="682849"/>
            <a:ext cx="6976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6.1.2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86866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5" descr="C:\Users\dwharder\Desktop\variants -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3" y="2071688"/>
            <a:ext cx="4000500" cy="465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Examples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Unfortunately, it is possible to construct </a:t>
            </a:r>
            <a:r>
              <a:rPr lang="en-US" altLang="en-US" i="1" smtClean="0">
                <a:latin typeface="Arial" charset="0"/>
                <a:cs typeface="Arial" charset="0"/>
              </a:rPr>
              <a:t>degenerate</a:t>
            </a:r>
            <a:r>
              <a:rPr lang="en-US" altLang="en-US" smtClean="0">
                <a:latin typeface="Arial" charset="0"/>
                <a:cs typeface="Arial" charset="0"/>
              </a:rPr>
              <a:t> binary search trees</a:t>
            </a: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This is equivalent to a linked list, </a:t>
            </a:r>
            <a:r>
              <a:rPr lang="en-US" altLang="en-US" i="1" smtClean="0">
                <a:latin typeface="Arial" charset="0"/>
                <a:cs typeface="Arial" charset="0"/>
              </a:rPr>
              <a:t>i</a:t>
            </a:r>
            <a:r>
              <a:rPr lang="en-US" altLang="en-US" smtClean="0">
                <a:latin typeface="Arial" charset="0"/>
                <a:cs typeface="Arial" charset="0"/>
              </a:rPr>
              <a:t>.</a:t>
            </a:r>
            <a:r>
              <a:rPr lang="en-US" altLang="en-US" i="1" smtClean="0">
                <a:latin typeface="Arial" charset="0"/>
                <a:cs typeface="Arial" charset="0"/>
              </a:rPr>
              <a:t>e</a:t>
            </a:r>
            <a:r>
              <a:rPr lang="en-US" altLang="en-US" smtClean="0">
                <a:latin typeface="Arial" charset="0"/>
                <a:cs typeface="Arial" charset="0"/>
              </a:rPr>
              <a:t>., </a:t>
            </a:r>
            <a:r>
              <a:rPr lang="en-US" altLang="en-US" b="1" smtClean="0">
                <a:latin typeface="Times New Roman" pitchFamily="18" charset="0"/>
                <a:cs typeface="Arial" charset="0"/>
              </a:rPr>
              <a:t>O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6976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6.1.2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36686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Examples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All these binary search trees store the same data</a:t>
            </a:r>
          </a:p>
        </p:txBody>
      </p:sp>
      <p:pic>
        <p:nvPicPr>
          <p:cNvPr id="15364" name="Picture 5" descr="C:\Users\dwharder\Desktop\variant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2085975"/>
            <a:ext cx="780097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6976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6.1.2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91906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Duplicate </a:t>
            </a:r>
            <a:r>
              <a:rPr lang="en-US" altLang="en-US" dirty="0" smtClean="0">
                <a:latin typeface="Arial" charset="0"/>
                <a:cs typeface="Arial" charset="0"/>
              </a:rPr>
              <a:t>values</a:t>
            </a:r>
            <a:endParaRPr lang="en-US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We will assume that in any binary tree, we are not storing duplicate </a:t>
            </a:r>
            <a:r>
              <a:rPr lang="en-US" altLang="en-US" dirty="0" smtClean="0">
                <a:latin typeface="Arial" charset="0"/>
                <a:cs typeface="Arial" charset="0"/>
              </a:rPr>
              <a:t>values unless </a:t>
            </a:r>
            <a:r>
              <a:rPr lang="en-US" altLang="en-US" dirty="0" smtClean="0">
                <a:latin typeface="Arial" charset="0"/>
                <a:cs typeface="Arial" charset="0"/>
              </a:rPr>
              <a:t>otherwise stated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In reality, it is seldom the case where duplicate </a:t>
            </a:r>
            <a:r>
              <a:rPr lang="en-US" altLang="en-US" dirty="0" smtClean="0">
                <a:latin typeface="Arial" charset="0"/>
                <a:cs typeface="Arial" charset="0"/>
              </a:rPr>
              <a:t>values </a:t>
            </a:r>
            <a:r>
              <a:rPr lang="en-US" altLang="en-US" dirty="0" smtClean="0">
                <a:latin typeface="Arial" charset="0"/>
                <a:cs typeface="Arial" charset="0"/>
              </a:rPr>
              <a:t>in a container must be stored as separate entities</a:t>
            </a: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You can always consider duplicate </a:t>
            </a:r>
            <a:r>
              <a:rPr lang="en-US" altLang="en-US" dirty="0" smtClean="0">
                <a:latin typeface="Arial" charset="0"/>
                <a:cs typeface="Arial" charset="0"/>
              </a:rPr>
              <a:t>values </a:t>
            </a:r>
            <a:r>
              <a:rPr lang="en-US" altLang="en-US" dirty="0" smtClean="0">
                <a:latin typeface="Arial" charset="0"/>
                <a:cs typeface="Arial" charset="0"/>
              </a:rPr>
              <a:t>with modifications to the algorithms we will cover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76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6.1.3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0783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will look at an implementation of a binary search tree in the same spirit as we did with our </a:t>
            </a:r>
            <a:r>
              <a:rPr lang="en-US" altLang="en-US" smtClean="0">
                <a:latin typeface="Consolas" pitchFamily="49" charset="0"/>
                <a:cs typeface="Arial" charset="0"/>
              </a:rPr>
              <a:t>Single_list</a:t>
            </a:r>
            <a:r>
              <a:rPr lang="en-US" altLang="en-US" smtClean="0">
                <a:latin typeface="Arial" charset="0"/>
                <a:cs typeface="Arial" charset="0"/>
              </a:rPr>
              <a:t> class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We will have a </a:t>
            </a:r>
            <a:r>
              <a:rPr lang="en-US" altLang="en-US" smtClean="0">
                <a:latin typeface="Consolas" pitchFamily="49" charset="0"/>
                <a:cs typeface="Arial" charset="0"/>
              </a:rPr>
              <a:t>Binary_search_nodes</a:t>
            </a:r>
            <a:r>
              <a:rPr lang="en-US" altLang="en-US" smtClean="0">
                <a:latin typeface="Arial" charset="0"/>
                <a:cs typeface="Arial" charset="0"/>
              </a:rPr>
              <a:t> class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 </a:t>
            </a:r>
            <a:r>
              <a:rPr lang="en-US" altLang="en-US" smtClean="0">
                <a:latin typeface="Consolas" pitchFamily="49" charset="0"/>
                <a:cs typeface="Arial" charset="0"/>
              </a:rPr>
              <a:t>Binary_search_tree</a:t>
            </a:r>
            <a:r>
              <a:rPr lang="en-US" altLang="en-US" smtClean="0">
                <a:latin typeface="Arial" charset="0"/>
                <a:cs typeface="Arial" charset="0"/>
              </a:rPr>
              <a:t> class will store a pointer to the root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will use templates, however, we will require that the class overrides the comparison operators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76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62356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Any class which uses this binary-search-tree class must therefore implement:</a:t>
            </a:r>
          </a:p>
          <a:p>
            <a:pPr>
              <a:buFontTx/>
              <a:buNone/>
            </a:pPr>
            <a:endParaRPr lang="en-US" altLang="en-US" sz="1200" b="1" smtClean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800" smtClean="0">
                <a:latin typeface="Consolas" pitchFamily="49" charset="0"/>
                <a:cs typeface="Arial" charset="0"/>
              </a:rPr>
              <a:t>		bool operator&lt;=( Type const &amp;, Type const &amp; );</a:t>
            </a:r>
          </a:p>
          <a:p>
            <a:pPr>
              <a:buFontTx/>
              <a:buNone/>
            </a:pPr>
            <a:r>
              <a:rPr lang="en-US" altLang="en-US" sz="1800" smtClean="0">
                <a:latin typeface="Consolas" pitchFamily="49" charset="0"/>
                <a:cs typeface="Arial" charset="0"/>
              </a:rPr>
              <a:t>		bool operator&lt; ( Type const &amp;, Type const &amp; );</a:t>
            </a:r>
          </a:p>
          <a:p>
            <a:pPr>
              <a:buFontTx/>
              <a:buNone/>
            </a:pPr>
            <a:r>
              <a:rPr lang="en-US" altLang="en-US" sz="1800" smtClean="0">
                <a:latin typeface="Consolas" pitchFamily="49" charset="0"/>
                <a:cs typeface="Arial" charset="0"/>
              </a:rPr>
              <a:t>		bool operator==( Type const &amp;, Type const &amp; );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That is, we are allowed to compare two instances of this class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Examples: </a:t>
            </a:r>
            <a:r>
              <a:rPr lang="en-US" altLang="en-US" sz="2000" smtClean="0">
                <a:latin typeface="Consolas" pitchFamily="49" charset="0"/>
                <a:cs typeface="Arial" charset="0"/>
              </a:rPr>
              <a:t>int</a:t>
            </a:r>
            <a:r>
              <a:rPr lang="en-US" altLang="en-US" smtClean="0">
                <a:latin typeface="Arial" charset="0"/>
                <a:cs typeface="Arial" charset="0"/>
              </a:rPr>
              <a:t> and </a:t>
            </a:r>
            <a:r>
              <a:rPr lang="en-US" altLang="en-US" sz="2000" smtClean="0">
                <a:latin typeface="Consolas" pitchFamily="49" charset="0"/>
                <a:cs typeface="Arial" charset="0"/>
              </a:rPr>
              <a:t>double</a:t>
            </a:r>
            <a:endParaRPr lang="en-US" altLang="en-US" sz="2400" smtClean="0">
              <a:latin typeface="Consolas" pitchFamily="49" charset="0"/>
              <a:cs typeface="Arial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76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3911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#include "</a:t>
            </a:r>
            <a:r>
              <a:rPr lang="en-US" altLang="en-US" sz="1500" dirty="0" err="1" smtClean="0">
                <a:latin typeface="Consolas" pitchFamily="49" charset="0"/>
                <a:cs typeface="Consolas" pitchFamily="49" charset="0"/>
              </a:rPr>
              <a:t>Binary_node.h</a:t>
            </a: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"</a:t>
            </a:r>
          </a:p>
          <a:p>
            <a:pPr>
              <a:buFontTx/>
              <a:buNone/>
            </a:pPr>
            <a:endParaRPr lang="en-US" altLang="en-US" sz="15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>
              <a:buFontTx/>
              <a:buNone/>
            </a:pP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class </a:t>
            </a:r>
            <a:r>
              <a:rPr lang="en-US" altLang="en-US" sz="1500" dirty="0" err="1" smtClean="0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endParaRPr lang="en-US" altLang="en-US" sz="15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>
              <a:buFontTx/>
              <a:buNone/>
            </a:pP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class </a:t>
            </a:r>
            <a:r>
              <a:rPr lang="en-US" altLang="en-US" sz="1500" dirty="0" err="1" smtClean="0">
                <a:latin typeface="Consolas" pitchFamily="49" charset="0"/>
                <a:cs typeface="Consolas" pitchFamily="49" charset="0"/>
              </a:rPr>
              <a:t>Binary_search_node:public</a:t>
            </a: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500" dirty="0" err="1" smtClean="0">
                <a:latin typeface="Consolas" pitchFamily="49" charset="0"/>
                <a:cs typeface="Consolas" pitchFamily="49" charset="0"/>
              </a:rPr>
              <a:t>Binary_node</a:t>
            </a: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&lt;Type&gt; {</a:t>
            </a:r>
          </a:p>
          <a:p>
            <a:pPr>
              <a:buFontTx/>
              <a:buNone/>
            </a:pP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    using </a:t>
            </a:r>
            <a:r>
              <a:rPr lang="en-US" altLang="en-US" sz="1500" dirty="0" err="1" smtClean="0">
                <a:latin typeface="Consolas" pitchFamily="49" charset="0"/>
                <a:cs typeface="Consolas" pitchFamily="49" charset="0"/>
              </a:rPr>
              <a:t>Binary_node</a:t>
            </a: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&lt;Type</a:t>
            </a: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&gt;::</a:t>
            </a:r>
            <a:r>
              <a:rPr lang="en-US" altLang="en-US" sz="1500" dirty="0" err="1" smtClean="0">
                <a:latin typeface="Consolas" pitchFamily="49" charset="0"/>
                <a:cs typeface="Consolas" pitchFamily="49" charset="0"/>
              </a:rPr>
              <a:t>node_value</a:t>
            </a: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;</a:t>
            </a:r>
            <a:endParaRPr lang="en-US" altLang="en-US" sz="15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    using </a:t>
            </a:r>
            <a:r>
              <a:rPr lang="en-US" altLang="en-US" sz="1500" dirty="0" err="1" smtClean="0">
                <a:latin typeface="Consolas" pitchFamily="49" charset="0"/>
                <a:cs typeface="Consolas" pitchFamily="49" charset="0"/>
              </a:rPr>
              <a:t>Binary_node</a:t>
            </a: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&lt;Type&gt;::</a:t>
            </a:r>
            <a:r>
              <a:rPr lang="en-US" altLang="en-US" sz="1500" dirty="0" err="1" smtClean="0">
                <a:latin typeface="Consolas" pitchFamily="49" charset="0"/>
                <a:cs typeface="Consolas" pitchFamily="49" charset="0"/>
              </a:rPr>
              <a:t>left_tree</a:t>
            </a: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    using </a:t>
            </a:r>
            <a:r>
              <a:rPr lang="en-US" altLang="en-US" sz="1500" dirty="0" err="1" smtClean="0">
                <a:latin typeface="Consolas" pitchFamily="49" charset="0"/>
                <a:cs typeface="Consolas" pitchFamily="49" charset="0"/>
              </a:rPr>
              <a:t>Binary_node</a:t>
            </a: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&lt;Type&gt;::</a:t>
            </a:r>
            <a:r>
              <a:rPr lang="en-US" altLang="en-US" sz="1500" dirty="0" err="1" smtClean="0">
                <a:latin typeface="Consolas" pitchFamily="49" charset="0"/>
                <a:cs typeface="Consolas" pitchFamily="49" charset="0"/>
              </a:rPr>
              <a:t>right_tree</a:t>
            </a: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endParaRPr lang="en-US" altLang="en-US" sz="15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    public:</a:t>
            </a:r>
          </a:p>
          <a:p>
            <a:pPr>
              <a:buFontTx/>
              <a:buNone/>
            </a:pP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500" dirty="0" err="1" smtClean="0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( Type </a:t>
            </a:r>
            <a:r>
              <a:rPr lang="en-US" altLang="en-US" sz="15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 &amp; );</a:t>
            </a:r>
          </a:p>
          <a:p>
            <a:pPr>
              <a:buFontTx/>
              <a:buNone/>
            </a:pPr>
            <a:endParaRPr lang="en-CA" altLang="en-US" sz="15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CA" altLang="en-US" sz="15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CA" altLang="en-US" sz="1500" dirty="0" err="1" smtClean="0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CA" altLang="en-US" sz="1500" dirty="0" smtClean="0">
                <a:latin typeface="Consolas" pitchFamily="49" charset="0"/>
                <a:cs typeface="Consolas" pitchFamily="49" charset="0"/>
              </a:rPr>
              <a:t> *left() </a:t>
            </a:r>
            <a:r>
              <a:rPr lang="en-CA" altLang="en-US" sz="15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CA" altLang="en-US" sz="15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CA" altLang="en-US" sz="15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CA" altLang="en-US" sz="1500" dirty="0" err="1" smtClean="0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CA" altLang="en-US" sz="1500" dirty="0" smtClean="0">
                <a:latin typeface="Consolas" pitchFamily="49" charset="0"/>
                <a:cs typeface="Consolas" pitchFamily="49" charset="0"/>
              </a:rPr>
              <a:t> *right() </a:t>
            </a:r>
            <a:r>
              <a:rPr lang="en-CA" altLang="en-US" sz="15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CA" altLang="en-US" sz="1500" dirty="0" smtClean="0">
                <a:latin typeface="Consolas" pitchFamily="49" charset="0"/>
                <a:cs typeface="Consolas" pitchFamily="49" charset="0"/>
              </a:rPr>
              <a:t>;</a:t>
            </a:r>
            <a:endParaRPr lang="en-US" altLang="en-US" sz="15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endParaRPr lang="en-US" altLang="en-US" sz="15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76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46357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CA" altLang="en-US" sz="1500" dirty="0" smtClean="0">
                <a:latin typeface="Consolas" pitchFamily="49" charset="0"/>
                <a:cs typeface="Consolas" pitchFamily="49" charset="0"/>
              </a:rPr>
              <a:t>        Type front() </a:t>
            </a:r>
            <a:r>
              <a:rPr lang="en-CA" altLang="en-US" sz="15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CA" altLang="en-US" sz="15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CA" altLang="en-US" sz="1500" dirty="0" smtClean="0">
                <a:latin typeface="Consolas" pitchFamily="49" charset="0"/>
                <a:cs typeface="Consolas" pitchFamily="49" charset="0"/>
              </a:rPr>
              <a:t>        Type back() </a:t>
            </a:r>
            <a:r>
              <a:rPr lang="en-CA" altLang="en-US" sz="15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CA" altLang="en-US" sz="15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CA" altLang="en-US" sz="15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CA" altLang="en-US" sz="1500" dirty="0" err="1" smtClean="0">
                <a:latin typeface="Consolas" pitchFamily="49" charset="0"/>
                <a:cs typeface="Consolas" pitchFamily="49" charset="0"/>
              </a:rPr>
              <a:t>bool</a:t>
            </a:r>
            <a:r>
              <a:rPr lang="en-CA" altLang="en-US" sz="1500" dirty="0" smtClean="0">
                <a:latin typeface="Consolas" pitchFamily="49" charset="0"/>
                <a:cs typeface="Consolas" pitchFamily="49" charset="0"/>
              </a:rPr>
              <a:t> find( Type </a:t>
            </a:r>
            <a:r>
              <a:rPr lang="en-CA" altLang="en-US" sz="15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CA" altLang="en-US" sz="1500" dirty="0" smtClean="0">
                <a:latin typeface="Consolas" pitchFamily="49" charset="0"/>
                <a:cs typeface="Consolas" pitchFamily="49" charset="0"/>
              </a:rPr>
              <a:t> &amp; ) </a:t>
            </a:r>
            <a:r>
              <a:rPr lang="en-CA" altLang="en-US" sz="15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CA" altLang="en-US" sz="15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endParaRPr lang="en-CA" altLang="en-US" sz="15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CA" altLang="en-US" sz="1500" dirty="0" smtClean="0">
                <a:latin typeface="Consolas" pitchFamily="49" charset="0"/>
                <a:cs typeface="Consolas" pitchFamily="49" charset="0"/>
              </a:rPr>
              <a:t>        void clear();</a:t>
            </a:r>
          </a:p>
          <a:p>
            <a:pPr>
              <a:buFontTx/>
              <a:buNone/>
            </a:pPr>
            <a:r>
              <a:rPr lang="en-CA" altLang="en-US" sz="15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CA" altLang="en-US" sz="1500" dirty="0" err="1" smtClean="0">
                <a:latin typeface="Consolas" pitchFamily="49" charset="0"/>
                <a:cs typeface="Consolas" pitchFamily="49" charset="0"/>
              </a:rPr>
              <a:t>bool</a:t>
            </a:r>
            <a:r>
              <a:rPr lang="en-CA" altLang="en-US" sz="1500" dirty="0" smtClean="0">
                <a:latin typeface="Consolas" pitchFamily="49" charset="0"/>
                <a:cs typeface="Consolas" pitchFamily="49" charset="0"/>
              </a:rPr>
              <a:t> insert( Type </a:t>
            </a:r>
            <a:r>
              <a:rPr lang="en-CA" altLang="en-US" sz="15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CA" altLang="en-US" sz="1500" dirty="0" smtClean="0">
                <a:latin typeface="Consolas" pitchFamily="49" charset="0"/>
                <a:cs typeface="Consolas" pitchFamily="49" charset="0"/>
              </a:rPr>
              <a:t> &amp; );</a:t>
            </a:r>
          </a:p>
          <a:p>
            <a:pPr>
              <a:buFontTx/>
              <a:buNone/>
            </a:pPr>
            <a:r>
              <a:rPr lang="en-CA" altLang="en-US" sz="15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CA" altLang="en-US" sz="1500" dirty="0" err="1" smtClean="0">
                <a:latin typeface="Consolas" pitchFamily="49" charset="0"/>
                <a:cs typeface="Consolas" pitchFamily="49" charset="0"/>
              </a:rPr>
              <a:t>bool</a:t>
            </a:r>
            <a:r>
              <a:rPr lang="en-CA" altLang="en-US" sz="1500" dirty="0" smtClean="0">
                <a:latin typeface="Consolas" pitchFamily="49" charset="0"/>
                <a:cs typeface="Consolas" pitchFamily="49" charset="0"/>
              </a:rPr>
              <a:t> erase( Type </a:t>
            </a:r>
            <a:r>
              <a:rPr lang="en-CA" altLang="en-US" sz="15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CA" altLang="en-US" sz="1500" dirty="0" smtClean="0">
                <a:latin typeface="Consolas" pitchFamily="49" charset="0"/>
                <a:cs typeface="Consolas" pitchFamily="49" charset="0"/>
              </a:rPr>
              <a:t> &amp;, </a:t>
            </a:r>
            <a:r>
              <a:rPr lang="en-CA" altLang="en-US" sz="1500" dirty="0" err="1" smtClean="0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CA" altLang="en-US" sz="1500" dirty="0" smtClean="0">
                <a:latin typeface="Consolas" pitchFamily="49" charset="0"/>
                <a:cs typeface="Consolas" pitchFamily="49" charset="0"/>
              </a:rPr>
              <a:t> *&amp; );</a:t>
            </a:r>
          </a:p>
          <a:p>
            <a:pPr>
              <a:buFontTx/>
              <a:buNone/>
            </a:pPr>
            <a:endParaRPr lang="en-CA" altLang="en-US" sz="15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CA" altLang="en-US" sz="1500" dirty="0" smtClean="0">
                <a:latin typeface="Consolas" pitchFamily="49" charset="0"/>
                <a:cs typeface="Consolas" pitchFamily="49" charset="0"/>
              </a:rPr>
              <a:t>        friend class </a:t>
            </a:r>
            <a:r>
              <a:rPr lang="en-CA" altLang="en-US" sz="1500" dirty="0" err="1" smtClean="0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CA" altLang="en-US" sz="1500" dirty="0" smtClean="0">
                <a:latin typeface="Consolas" pitchFamily="49" charset="0"/>
                <a:cs typeface="Consolas" pitchFamily="49" charset="0"/>
              </a:rPr>
              <a:t>&lt;Type&gt;;</a:t>
            </a:r>
          </a:p>
          <a:p>
            <a:pPr>
              <a:buFontTx/>
              <a:buNone/>
            </a:pPr>
            <a:r>
              <a:rPr lang="en-CA" altLang="en-US" sz="1500" dirty="0" smtClean="0">
                <a:latin typeface="Consolas" pitchFamily="49" charset="0"/>
                <a:cs typeface="Consolas" pitchFamily="49" charset="0"/>
              </a:rPr>
              <a:t>};</a:t>
            </a:r>
            <a:endParaRPr lang="en-US" altLang="en-US" sz="15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76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97168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Constructor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The constructor simply calls the constructor of the base class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Recall that it sets both </a:t>
            </a:r>
            <a:r>
              <a:rPr lang="en-US" altLang="en-US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left_tree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and </a:t>
            </a:r>
            <a:r>
              <a:rPr lang="en-US" altLang="en-US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right_tree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to </a:t>
            </a:r>
            <a:r>
              <a:rPr lang="en-US" altLang="en-US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nullptr</a:t>
            </a:r>
            <a:endParaRPr lang="en-US" altLang="en-US" dirty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It assumes that this is a new leaf node</a:t>
            </a:r>
          </a:p>
          <a:p>
            <a:pPr>
              <a:buFontTx/>
              <a:buNone/>
            </a:pPr>
            <a:endParaRPr lang="en-US" altLang="en-US" sz="1200" b="1" dirty="0" smtClean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t</a:t>
            </a:r>
            <a:r>
              <a:rPr lang="en-CA" altLang="en-US" sz="1600" dirty="0" err="1" smtClean="0">
                <a:latin typeface="Consolas" pitchFamily="49" charset="0"/>
                <a:cs typeface="Consolas" pitchFamily="49" charset="0"/>
              </a:rPr>
              <a:t>emplate</a:t>
            </a:r>
            <a:r>
              <a:rPr lang="en-CA" altLang="en-US" sz="1600" dirty="0" smtClean="0">
                <a:latin typeface="Consolas" pitchFamily="49" charset="0"/>
                <a:cs typeface="Consolas" pitchFamily="49" charset="0"/>
              </a:rPr>
              <a:t> &lt;typename Type&gt;</a:t>
            </a:r>
          </a:p>
          <a:p>
            <a:pPr>
              <a:buFontTx/>
              <a:buNone/>
            </a:pPr>
            <a:r>
              <a:rPr lang="en-CA" altLang="en-US" sz="1600" dirty="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CA" altLang="en-US" sz="1600" dirty="0" err="1" smtClean="0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CA" altLang="en-US" sz="1600" dirty="0" smtClean="0">
                <a:latin typeface="Consolas" pitchFamily="49" charset="0"/>
                <a:cs typeface="Consolas" pitchFamily="49" charset="0"/>
              </a:rPr>
              <a:t>&lt;Type&gt;::</a:t>
            </a:r>
            <a:r>
              <a:rPr lang="en-CA" altLang="en-US" sz="1600" dirty="0" err="1" smtClean="0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CA" altLang="en-US" sz="1600" dirty="0" smtClean="0">
                <a:latin typeface="Consolas" pitchFamily="49" charset="0"/>
                <a:cs typeface="Consolas" pitchFamily="49" charset="0"/>
              </a:rPr>
              <a:t>( Type </a:t>
            </a:r>
            <a:r>
              <a:rPr lang="en-CA" altLang="en-US" sz="16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CA" altLang="en-US" sz="1600" dirty="0" smtClean="0">
                <a:latin typeface="Consolas" pitchFamily="49" charset="0"/>
                <a:cs typeface="Consolas" pitchFamily="49" charset="0"/>
              </a:rPr>
              <a:t> &amp;</a:t>
            </a:r>
            <a:r>
              <a:rPr lang="en-CA" altLang="en-US" sz="1600" dirty="0" err="1" smtClean="0">
                <a:latin typeface="Consolas" pitchFamily="49" charset="0"/>
                <a:cs typeface="Consolas" pitchFamily="49" charset="0"/>
              </a:rPr>
              <a:t>obj</a:t>
            </a:r>
            <a:r>
              <a:rPr lang="en-CA" altLang="en-US" sz="1600" dirty="0" smtClean="0">
                <a:latin typeface="Consolas" pitchFamily="49" charset="0"/>
                <a:cs typeface="Consolas" pitchFamily="49" charset="0"/>
              </a:rPr>
              <a:t> ):</a:t>
            </a:r>
          </a:p>
          <a:p>
            <a:pPr>
              <a:buFontTx/>
              <a:buNone/>
            </a:pPr>
            <a:r>
              <a:rPr lang="en-CA" altLang="en-US" sz="1600" dirty="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CA" altLang="en-US" sz="1600" b="1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Binary_node</a:t>
            </a:r>
            <a:r>
              <a:rPr lang="en-CA" altLang="en-US" sz="1600" dirty="0" smtClean="0">
                <a:latin typeface="Consolas" pitchFamily="49" charset="0"/>
                <a:cs typeface="Consolas" pitchFamily="49" charset="0"/>
              </a:rPr>
              <a:t>&lt;Type&gt;( </a:t>
            </a:r>
            <a:r>
              <a:rPr lang="en-CA" altLang="en-US" sz="1600" dirty="0" err="1" smtClean="0">
                <a:latin typeface="Consolas" pitchFamily="49" charset="0"/>
                <a:cs typeface="Consolas" pitchFamily="49" charset="0"/>
              </a:rPr>
              <a:t>obj</a:t>
            </a:r>
            <a:r>
              <a:rPr lang="en-CA" altLang="en-US" sz="1600" dirty="0" smtClean="0">
                <a:latin typeface="Consolas" pitchFamily="49" charset="0"/>
                <a:cs typeface="Consolas" pitchFamily="49" charset="0"/>
              </a:rPr>
              <a:t> ) {</a:t>
            </a:r>
          </a:p>
          <a:p>
            <a:pPr>
              <a:buFontTx/>
              <a:buNone/>
            </a:pPr>
            <a:r>
              <a:rPr lang="en-CA" altLang="en-US" sz="1600" dirty="0" smtClean="0">
                <a:latin typeface="Consolas" pitchFamily="49" charset="0"/>
                <a:cs typeface="Consolas" pitchFamily="49" charset="0"/>
              </a:rPr>
              <a:t>       // Just calls the constructor of the base class</a:t>
            </a:r>
          </a:p>
          <a:p>
            <a:pPr>
              <a:buFontTx/>
              <a:buNone/>
            </a:pPr>
            <a:r>
              <a:rPr lang="en-CA" altLang="en-US" sz="1600" dirty="0" smtClean="0">
                <a:latin typeface="Consolas" pitchFamily="49" charset="0"/>
                <a:cs typeface="Consolas" pitchFamily="49" charset="0"/>
              </a:rPr>
              <a:t>	}</a:t>
            </a:r>
          </a:p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76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86511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Standard Accessors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Because it is a derived class, it already inherits the function:</a:t>
            </a:r>
          </a:p>
          <a:p>
            <a:pPr>
              <a:buFontTx/>
              <a:buNone/>
            </a:pPr>
            <a:endParaRPr lang="en-US" altLang="en-US" sz="1200" b="1" dirty="0" smtClean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value() 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const;</a:t>
            </a:r>
            <a:endParaRPr lang="en-US" altLang="en-US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Font typeface="Arial" charset="0"/>
              <a:buNone/>
            </a:pPr>
            <a:endParaRPr lang="en-US" altLang="en-US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Because the base class returns a pointer to a </a:t>
            </a:r>
            <a:r>
              <a:rPr lang="en-US" altLang="en-US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Binary_node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, we</a:t>
            </a:r>
            <a:b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must recast them as </a:t>
            </a:r>
            <a:r>
              <a:rPr lang="en-US" altLang="en-US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:</a:t>
            </a:r>
          </a:p>
          <a:p>
            <a:pPr>
              <a:buFont typeface="Arial" charset="0"/>
              <a:buNone/>
            </a:pPr>
            <a:endParaRPr lang="en-US" altLang="en-US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>
              <a:buFont typeface="Arial" charset="0"/>
              <a:buNone/>
            </a:pP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&lt;Type&gt; *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&lt;Type&gt;::left()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{</a:t>
            </a:r>
          </a:p>
          <a:p>
            <a:pPr>
              <a:buFont typeface="Arial" charset="0"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 return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reinterpret_cast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*&gt;(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Binary_node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&lt;Type&gt;::left() );</a:t>
            </a:r>
          </a:p>
          <a:p>
            <a:pPr>
              <a:buFont typeface="Arial" charset="0"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 typeface="Arial" charset="0"/>
              <a:buNone/>
            </a:pPr>
            <a:endParaRPr lang="en-US" altLang="en-US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>
              <a:buFont typeface="Arial" charset="0"/>
              <a:buNone/>
            </a:pP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&lt;Type&gt; *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&lt;Type&gt;::right()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{</a:t>
            </a:r>
          </a:p>
          <a:p>
            <a:pPr>
              <a:buFont typeface="Arial" charset="0"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 return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reinterpret_cast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*&gt;(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Binary_node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&lt;Type&gt;::right() );</a:t>
            </a:r>
          </a:p>
          <a:p>
            <a:pPr>
              <a:buFont typeface="Arial" charset="0"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 typeface="Arial" charset="0"/>
              <a:buNone/>
            </a:pPr>
            <a:endParaRPr lang="en-US" altLang="en-US" sz="16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76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51609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Outline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This topic covers binary search trees: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Abstract Sorted Lists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Background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Definition and examples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Implementation: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Front, back, insert, erase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Previous smaller and next larger objects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Finding the 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baseline="30000" smtClean="0">
                <a:latin typeface="Arial" charset="0"/>
                <a:cs typeface="Arial" charset="0"/>
              </a:rPr>
              <a:t>th</a:t>
            </a:r>
            <a:r>
              <a:rPr lang="en-US" altLang="en-US" smtClean="0">
                <a:latin typeface="Arial" charset="0"/>
                <a:cs typeface="Arial" charset="0"/>
              </a:rPr>
              <a:t> object</a:t>
            </a:r>
          </a:p>
          <a:p>
            <a:pPr lvl="2"/>
            <a:endParaRPr lang="en-US" altLang="en-US" smtClean="0">
              <a:latin typeface="Arial" charset="0"/>
              <a:cs typeface="Arial" charset="0"/>
            </a:endParaRPr>
          </a:p>
          <a:p>
            <a:pPr lvl="1"/>
            <a:endParaRPr lang="en-US" altLang="en-US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1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Inherited Member Functions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35975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 member functions</a:t>
            </a:r>
          </a:p>
          <a:p>
            <a:pPr lvl="1">
              <a:buFont typeface="Arial" charset="0"/>
              <a:buNone/>
            </a:pPr>
            <a:r>
              <a:rPr lang="en-US" altLang="en-US" dirty="0" smtClean="0">
                <a:latin typeface="Consolas" pitchFamily="49" charset="0"/>
                <a:cs typeface="Arial" charset="0"/>
              </a:rPr>
              <a:t>			</a:t>
            </a:r>
            <a:r>
              <a:rPr lang="en-US" altLang="en-US" dirty="0" err="1" smtClean="0">
                <a:latin typeface="Consolas" pitchFamily="49" charset="0"/>
                <a:cs typeface="Arial" charset="0"/>
              </a:rPr>
              <a:t>bool</a:t>
            </a:r>
            <a:r>
              <a:rPr lang="en-US" altLang="en-US" dirty="0" smtClean="0">
                <a:latin typeface="Consolas" pitchFamily="49" charset="0"/>
                <a:cs typeface="Arial" charset="0"/>
              </a:rPr>
              <a:t> empty() </a:t>
            </a:r>
            <a:r>
              <a:rPr lang="en-US" altLang="en-US" dirty="0" err="1" smtClean="0">
                <a:latin typeface="Consolas" pitchFamily="49" charset="0"/>
                <a:cs typeface="Arial" charset="0"/>
              </a:rPr>
              <a:t>const</a:t>
            </a:r>
            <a:endParaRPr lang="en-US" altLang="en-US" dirty="0" smtClean="0">
              <a:latin typeface="Consolas" pitchFamily="49" charset="0"/>
              <a:cs typeface="Arial" charset="0"/>
            </a:endParaRPr>
          </a:p>
          <a:p>
            <a:pPr lvl="1">
              <a:buFont typeface="Arial" charset="0"/>
              <a:buNone/>
            </a:pPr>
            <a:r>
              <a:rPr lang="en-US" altLang="en-US" dirty="0" smtClean="0">
                <a:latin typeface="Consolas" pitchFamily="49" charset="0"/>
                <a:cs typeface="Arial" charset="0"/>
              </a:rPr>
              <a:t>			</a:t>
            </a:r>
            <a:r>
              <a:rPr lang="en-US" altLang="en-US" dirty="0" err="1" smtClean="0">
                <a:latin typeface="Consolas" pitchFamily="49" charset="0"/>
                <a:cs typeface="Arial" charset="0"/>
              </a:rPr>
              <a:t>bool</a:t>
            </a:r>
            <a:r>
              <a:rPr lang="en-US" altLang="en-US" dirty="0" smtClean="0">
                <a:latin typeface="Consolas" pitchFamily="49" charset="0"/>
                <a:cs typeface="Arial" charset="0"/>
              </a:rPr>
              <a:t> </a:t>
            </a:r>
            <a:r>
              <a:rPr lang="en-US" altLang="en-US" dirty="0" err="1" smtClean="0">
                <a:latin typeface="Consolas" pitchFamily="49" charset="0"/>
                <a:cs typeface="Arial" charset="0"/>
              </a:rPr>
              <a:t>is_leaf</a:t>
            </a:r>
            <a:r>
              <a:rPr lang="en-US" altLang="en-US" dirty="0" smtClean="0">
                <a:latin typeface="Consolas" pitchFamily="49" charset="0"/>
                <a:cs typeface="Arial" charset="0"/>
              </a:rPr>
              <a:t>() </a:t>
            </a:r>
            <a:r>
              <a:rPr lang="en-US" altLang="en-US" dirty="0" err="1" smtClean="0">
                <a:latin typeface="Consolas" pitchFamily="49" charset="0"/>
                <a:cs typeface="Arial" charset="0"/>
              </a:rPr>
              <a:t>const</a:t>
            </a:r>
            <a:endParaRPr lang="en-US" altLang="en-US" dirty="0" smtClean="0">
              <a:latin typeface="Consolas" pitchFamily="49" charset="0"/>
              <a:cs typeface="Arial" charset="0"/>
            </a:endParaRPr>
          </a:p>
          <a:p>
            <a:pPr lvl="1">
              <a:buFont typeface="Arial" charset="0"/>
              <a:buNone/>
            </a:pPr>
            <a:r>
              <a:rPr lang="en-US" altLang="en-US" dirty="0" smtClean="0">
                <a:latin typeface="Consolas" pitchFamily="49" charset="0"/>
                <a:cs typeface="Arial" charset="0"/>
              </a:rPr>
              <a:t>			</a:t>
            </a:r>
            <a:r>
              <a:rPr lang="en-US" altLang="en-US" dirty="0" err="1" smtClean="0">
                <a:latin typeface="Consolas" pitchFamily="49" charset="0"/>
                <a:cs typeface="Arial" charset="0"/>
              </a:rPr>
              <a:t>int</a:t>
            </a:r>
            <a:r>
              <a:rPr lang="en-US" altLang="en-US" dirty="0" smtClean="0">
                <a:latin typeface="Consolas" pitchFamily="49" charset="0"/>
                <a:cs typeface="Arial" charset="0"/>
              </a:rPr>
              <a:t> size() </a:t>
            </a:r>
            <a:r>
              <a:rPr lang="en-US" altLang="en-US" dirty="0" err="1" smtClean="0">
                <a:latin typeface="Consolas" pitchFamily="49" charset="0"/>
                <a:cs typeface="Arial" charset="0"/>
              </a:rPr>
              <a:t>const</a:t>
            </a:r>
            <a:endParaRPr lang="en-US" altLang="en-US" dirty="0" smtClean="0">
              <a:latin typeface="Consolas" pitchFamily="49" charset="0"/>
              <a:cs typeface="Arial" charset="0"/>
            </a:endParaRPr>
          </a:p>
          <a:p>
            <a:pPr lvl="1">
              <a:buFont typeface="Arial" charset="0"/>
              <a:buNone/>
            </a:pPr>
            <a:r>
              <a:rPr lang="en-US" altLang="en-US" dirty="0" smtClean="0">
                <a:latin typeface="Consolas" pitchFamily="49" charset="0"/>
                <a:cs typeface="Arial" charset="0"/>
              </a:rPr>
              <a:t>			</a:t>
            </a:r>
            <a:r>
              <a:rPr lang="en-US" altLang="en-US" dirty="0" err="1" smtClean="0">
                <a:latin typeface="Consolas" pitchFamily="49" charset="0"/>
                <a:cs typeface="Arial" charset="0"/>
              </a:rPr>
              <a:t>int</a:t>
            </a:r>
            <a:r>
              <a:rPr lang="en-US" altLang="en-US" dirty="0" smtClean="0">
                <a:latin typeface="Consolas" pitchFamily="49" charset="0"/>
                <a:cs typeface="Arial" charset="0"/>
              </a:rPr>
              <a:t> height() </a:t>
            </a:r>
            <a:r>
              <a:rPr lang="en-US" altLang="en-US" dirty="0" err="1" smtClean="0">
                <a:latin typeface="Consolas" pitchFamily="49" charset="0"/>
                <a:cs typeface="Arial" charset="0"/>
              </a:rPr>
              <a:t>const</a:t>
            </a:r>
            <a:endParaRPr lang="en-US" altLang="en-US" dirty="0" smtClean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are inherited from the bas class </a:t>
            </a:r>
            <a:r>
              <a:rPr lang="en-US" altLang="en-US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Binary_node</a:t>
            </a:r>
            <a:endParaRPr lang="en-US" altLang="en-US" dirty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endParaRPr lang="en-US" altLang="en-US" sz="1200" b="1" dirty="0" smtClean="0">
              <a:latin typeface="Courier New" pitchFamily="49" charset="0"/>
              <a:cs typeface="Arial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76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89700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6" descr="C:\Users\dwharder\Desktop\d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862859"/>
            <a:ext cx="8782050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Finding the Minimum Object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template &lt;typename Type&gt;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Type </a:t>
            </a:r>
            <a:r>
              <a:rPr lang="en-US" altLang="en-US" sz="1600" dirty="0" err="1" smtClean="0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&lt;Type&gt;::front() const {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    if ( empty() )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        throw underflow();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    }</a:t>
            </a:r>
          </a:p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    return (  left()-&gt;empty() ) ? 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value() 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: left()-&gt;front();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}</a:t>
            </a:r>
          </a:p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Arial" charset="0"/>
            </a:endParaRP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The run time </a:t>
            </a:r>
            <a:r>
              <a:rPr lang="en-US" altLang="en-US" b="1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24581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6.1.4.1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64786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6" name="Picture 5" descr="C:\Users\dwharder\Desktop\kv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851746"/>
            <a:ext cx="8783637" cy="224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Finding the Maximum Object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z="1600" dirty="0" smtClean="0">
                <a:latin typeface="Arial" charset="0"/>
                <a:cs typeface="Arial" charset="0"/>
              </a:rPr>
              <a:t>	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Type </a:t>
            </a:r>
            <a:r>
              <a:rPr lang="en-US" altLang="en-US" sz="1600" dirty="0" err="1" smtClean="0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&lt;Type&gt;::back() const {</a:t>
            </a:r>
          </a:p>
          <a:p>
            <a:pPr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   	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    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if ( empty() ) 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{</a:t>
            </a:r>
          </a:p>
          <a:p>
            <a:pPr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        throw 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underflow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();</a:t>
            </a:r>
          </a:p>
          <a:p>
            <a:pPr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    }</a:t>
            </a:r>
          </a:p>
          <a:p>
            <a:pPr>
              <a:buNone/>
            </a:pPr>
            <a:endParaRPr lang="en-US" alt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    return ( right()-&gt;empty() ) ? 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value() 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: right()-&gt;back();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}</a:t>
            </a:r>
          </a:p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Arial" charset="0"/>
            </a:endParaRP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The extreme values are not necessarily leaf nodes</a:t>
            </a:r>
          </a:p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Arial" charset="0"/>
            </a:endParaRPr>
          </a:p>
        </p:txBody>
      </p:sp>
      <p:sp>
        <p:nvSpPr>
          <p:cNvPr id="25604" name="Picture 7" descr="C:\Users\dwharder\Desktop\d2.png"/>
          <p:cNvSpPr>
            <a:spLocks noChangeAspect="1" noChangeArrowheads="1"/>
          </p:cNvSpPr>
          <p:nvPr/>
        </p:nvSpPr>
        <p:spPr bwMode="auto">
          <a:xfrm>
            <a:off x="180975" y="3484563"/>
            <a:ext cx="8782050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/>
          </a:p>
        </p:txBody>
      </p:sp>
      <p:sp>
        <p:nvSpPr>
          <p:cNvPr id="25605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6.1.4.2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54525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8" descr="C:\Users\dwharder\Desktop\d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4437063"/>
            <a:ext cx="6962775" cy="176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7" descr="C:\Users\dwharder\Desktop\d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2565400"/>
            <a:ext cx="6962775" cy="176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Find</a:t>
            </a:r>
          </a:p>
        </p:txBody>
      </p:sp>
      <p:sp>
        <p:nvSpPr>
          <p:cNvPr id="2662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To determine membership, traverse the tree based on the linear relationship: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If a node containing the value is found, </a:t>
            </a:r>
            <a:r>
              <a:rPr lang="en-US" altLang="en-US" i="1" dirty="0" smtClean="0">
                <a:latin typeface="Arial" charset="0"/>
                <a:cs typeface="Arial" charset="0"/>
              </a:rPr>
              <a:t>e</a:t>
            </a:r>
            <a:r>
              <a:rPr lang="en-US" altLang="en-US" dirty="0" smtClean="0">
                <a:latin typeface="Arial" charset="0"/>
                <a:cs typeface="Arial" charset="0"/>
              </a:rPr>
              <a:t>.</a:t>
            </a:r>
            <a:r>
              <a:rPr lang="en-US" altLang="en-US" i="1" dirty="0" smtClean="0">
                <a:latin typeface="Arial" charset="0"/>
                <a:cs typeface="Arial" charset="0"/>
              </a:rPr>
              <a:t>g</a:t>
            </a:r>
            <a:r>
              <a:rPr lang="en-US" altLang="en-US" dirty="0" smtClean="0">
                <a:latin typeface="Arial" charset="0"/>
                <a:cs typeface="Arial" charset="0"/>
              </a:rPr>
              <a:t>., 81, return 1</a:t>
            </a:r>
          </a:p>
          <a:p>
            <a:pPr lvl="1"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endParaRPr lang="en-US" altLang="en-US" i="1" dirty="0" smtClean="0">
              <a:latin typeface="Arial" charset="0"/>
              <a:cs typeface="Arial" charset="0"/>
            </a:endParaRPr>
          </a:p>
          <a:p>
            <a:pPr lvl="1">
              <a:buFont typeface="Arial" charset="0"/>
              <a:buNone/>
            </a:pPr>
            <a:endParaRPr lang="en-US" altLang="en-US" i="1" dirty="0" smtClean="0">
              <a:latin typeface="Arial" charset="0"/>
              <a:cs typeface="Arial" charset="0"/>
            </a:endParaRPr>
          </a:p>
          <a:p>
            <a:pPr lvl="1"/>
            <a:endParaRPr lang="en-US" altLang="en-US" sz="1100" i="1" dirty="0" smtClean="0">
              <a:latin typeface="Arial" charset="0"/>
              <a:cs typeface="Arial" charset="0"/>
            </a:endParaRPr>
          </a:p>
          <a:p>
            <a:pPr lvl="1"/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If an empty node is reached, </a:t>
            </a:r>
            <a:r>
              <a:rPr lang="en-US" altLang="en-US" i="1" dirty="0" smtClean="0">
                <a:latin typeface="Arial" charset="0"/>
                <a:cs typeface="Arial" charset="0"/>
              </a:rPr>
              <a:t>e</a:t>
            </a:r>
            <a:r>
              <a:rPr lang="en-US" altLang="en-US" dirty="0" smtClean="0">
                <a:latin typeface="Arial" charset="0"/>
                <a:cs typeface="Arial" charset="0"/>
              </a:rPr>
              <a:t>.</a:t>
            </a:r>
            <a:r>
              <a:rPr lang="en-US" altLang="en-US" i="1" dirty="0" smtClean="0">
                <a:latin typeface="Arial" charset="0"/>
                <a:cs typeface="Arial" charset="0"/>
              </a:rPr>
              <a:t>g</a:t>
            </a:r>
            <a:r>
              <a:rPr lang="en-US" altLang="en-US" dirty="0" smtClean="0">
                <a:latin typeface="Arial" charset="0"/>
                <a:cs typeface="Arial" charset="0"/>
              </a:rPr>
              <a:t>., 36, the object is not in the tree:</a:t>
            </a:r>
          </a:p>
        </p:txBody>
      </p:sp>
      <p:sp>
        <p:nvSpPr>
          <p:cNvPr id="26630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6.1.4.3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7095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Find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507413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The implementation is similar to </a:t>
            </a:r>
            <a:r>
              <a:rPr lang="en-US" altLang="en-US" dirty="0" smtClean="0">
                <a:solidFill>
                  <a:srgbClr val="000000"/>
                </a:solidFill>
                <a:latin typeface="Consolas" pitchFamily="49" charset="0"/>
                <a:cs typeface="Arial" charset="0"/>
              </a:rPr>
              <a:t>front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and </a:t>
            </a:r>
            <a:r>
              <a:rPr lang="en-US" altLang="en-US" dirty="0" smtClean="0">
                <a:solidFill>
                  <a:srgbClr val="000000"/>
                </a:solidFill>
                <a:latin typeface="Consolas" pitchFamily="49" charset="0"/>
                <a:cs typeface="Arial" charset="0"/>
              </a:rPr>
              <a:t>back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:</a:t>
            </a:r>
            <a:endParaRPr lang="en-US" altLang="en-US" sz="1600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template &lt;typename Type&gt;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bool Binary_search_node&lt;Type&gt;::find( Type const &amp;obj ) const {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    if ( empty() ) {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        return false;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    } else if ( 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value() 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== obj ) {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        return true;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    }</a:t>
            </a:r>
          </a:p>
          <a:p>
            <a:pPr>
              <a:buFontTx/>
              <a:buNone/>
            </a:pPr>
            <a:endParaRPr lang="en-CA" altLang="en-US" sz="16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CA" altLang="en-US" sz="1600" dirty="0" smtClean="0">
                <a:latin typeface="Consolas" pitchFamily="49" charset="0"/>
                <a:cs typeface="Arial" charset="0"/>
              </a:rPr>
              <a:t>	    return ( obj &lt; </a:t>
            </a:r>
            <a:r>
              <a:rPr lang="en-CA" altLang="en-US" sz="1600" dirty="0" smtClean="0">
                <a:latin typeface="Consolas" pitchFamily="49" charset="0"/>
                <a:cs typeface="Arial" charset="0"/>
              </a:rPr>
              <a:t>value() </a:t>
            </a:r>
            <a:r>
              <a:rPr lang="en-CA" altLang="en-US" sz="1600" dirty="0" smtClean="0">
                <a:latin typeface="Consolas" pitchFamily="49" charset="0"/>
                <a:cs typeface="Arial" charset="0"/>
              </a:rPr>
              <a:t>) ?</a:t>
            </a:r>
          </a:p>
          <a:p>
            <a:pPr>
              <a:buFontTx/>
              <a:buNone/>
            </a:pPr>
            <a:r>
              <a:rPr lang="en-CA" altLang="en-US" sz="1600" dirty="0" smtClean="0">
                <a:latin typeface="Consolas" pitchFamily="49" charset="0"/>
                <a:cs typeface="Arial" charset="0"/>
              </a:rPr>
              <a:t>	        left()-&gt;find( obj ) : right()-&gt;find( obj );</a:t>
            </a:r>
            <a:endParaRPr lang="en-US" altLang="en-US" sz="16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}</a:t>
            </a:r>
          </a:p>
          <a:p>
            <a:pPr>
              <a:buFontTx/>
              <a:buNone/>
            </a:pPr>
            <a:endParaRPr lang="en-US" altLang="en-US" sz="1400" dirty="0" smtClean="0">
              <a:latin typeface="Consolas" pitchFamily="49" charset="0"/>
              <a:cs typeface="Arial" charset="0"/>
            </a:endParaRPr>
          </a:p>
          <a:p>
            <a:pPr lvl="1"/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 </a:t>
            </a:r>
            <a:r>
              <a:rPr lang="en-US" altLang="en-US" dirty="0" smtClean="0">
                <a:latin typeface="Arial" charset="0"/>
                <a:cs typeface="Arial" charset="0"/>
              </a:rPr>
              <a:t>run time is </a:t>
            </a:r>
            <a:r>
              <a:rPr lang="en-US" altLang="en-US" b="1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buFontTx/>
              <a:buNone/>
            </a:pPr>
            <a:endParaRPr lang="en-US" altLang="en-US" sz="1400" dirty="0" smtClean="0">
              <a:latin typeface="Consolas" pitchFamily="49" charset="0"/>
              <a:cs typeface="Arial" charset="0"/>
            </a:endParaRPr>
          </a:p>
        </p:txBody>
      </p:sp>
      <p:sp>
        <p:nvSpPr>
          <p:cNvPr id="27652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6.1.4.3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57202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Recall that a Sorted List is implicitly ordered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It does not make sense to have member functions such as </a:t>
            </a:r>
            <a:r>
              <a:rPr lang="en-US" altLang="en-US" smtClean="0">
                <a:latin typeface="Consolas" pitchFamily="49" charset="0"/>
                <a:cs typeface="Arial" charset="0"/>
              </a:rPr>
              <a:t>push_front</a:t>
            </a:r>
            <a:r>
              <a:rPr lang="en-US" altLang="en-US" smtClean="0">
                <a:latin typeface="Arial" charset="0"/>
                <a:cs typeface="Arial" charset="0"/>
              </a:rPr>
              <a:t> and </a:t>
            </a:r>
            <a:r>
              <a:rPr lang="en-US" altLang="en-US" smtClean="0">
                <a:latin typeface="Consolas" pitchFamily="49" charset="0"/>
                <a:cs typeface="Arial" charset="0"/>
              </a:rPr>
              <a:t>push_back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Insertion will be performed by a single </a:t>
            </a:r>
            <a:r>
              <a:rPr lang="en-US" altLang="en-US" smtClean="0">
                <a:latin typeface="Consolas" pitchFamily="49" charset="0"/>
                <a:cs typeface="Arial" charset="0"/>
              </a:rPr>
              <a:t>insert</a:t>
            </a:r>
            <a:r>
              <a:rPr lang="en-US" altLang="en-US" smtClean="0">
                <a:latin typeface="Arial" charset="0"/>
                <a:cs typeface="Arial" charset="0"/>
              </a:rPr>
              <a:t> member function which places the object into the correct location</a:t>
            </a:r>
          </a:p>
        </p:txBody>
      </p:sp>
      <p:sp>
        <p:nvSpPr>
          <p:cNvPr id="28676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6.1.4.4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2370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6" descr="C:\Users\dwharder\Desktop\d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2484438"/>
            <a:ext cx="8782050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An insertion will be performed at a leaf node: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Any empty node is a possible location for an insertion</a:t>
            </a: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values which may be inserted at any empty node depend on the surrounding nodes</a:t>
            </a:r>
          </a:p>
        </p:txBody>
      </p:sp>
      <p:sp>
        <p:nvSpPr>
          <p:cNvPr id="29701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6.1.4.4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9320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0723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For example, this node may hold 48, 49, or 50</a:t>
            </a:r>
          </a:p>
        </p:txBody>
      </p:sp>
      <p:pic>
        <p:nvPicPr>
          <p:cNvPr id="30724" name="Picture 7" descr="C:\Users\dwharder\Desktop\d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2484438"/>
            <a:ext cx="8782050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6.1.4.4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73184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1747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An insertion at this location must be 35, 36, 37, or 38</a:t>
            </a:r>
          </a:p>
        </p:txBody>
      </p:sp>
      <p:pic>
        <p:nvPicPr>
          <p:cNvPr id="31748" name="Picture 8" descr="C:\Users\dwharder\Desktop\d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2484438"/>
            <a:ext cx="8782050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6.1.4.4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3474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2771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This empty node may hold values from 71 to 74</a:t>
            </a:r>
          </a:p>
        </p:txBody>
      </p:sp>
      <p:pic>
        <p:nvPicPr>
          <p:cNvPr id="32772" name="Picture 9" descr="C:\Users\dwharder\Desktop\d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2484438"/>
            <a:ext cx="8782050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3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6.1.4.4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98497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Abstract Sorted Lists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Previously, we discussed Abstract Lists:  the objects are explicitly linearly ordered by the programmer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will now discuss the Abstract Sorted List: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relation is based on an implicit linear ordering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Certain operations no longer make sense:</a:t>
            </a:r>
          </a:p>
          <a:p>
            <a:pPr lvl="1"/>
            <a:r>
              <a:rPr lang="en-US" altLang="en-US" smtClean="0">
                <a:latin typeface="Consolas" pitchFamily="49" charset="0"/>
                <a:cs typeface="Arial" charset="0"/>
              </a:rPr>
              <a:t>push_front</a:t>
            </a:r>
            <a:r>
              <a:rPr lang="en-US" altLang="en-US" smtClean="0">
                <a:latin typeface="Arial" charset="0"/>
                <a:cs typeface="Arial" charset="0"/>
              </a:rPr>
              <a:t> and </a:t>
            </a:r>
            <a:r>
              <a:rPr lang="en-US" altLang="en-US" smtClean="0">
                <a:latin typeface="Consolas" pitchFamily="49" charset="0"/>
                <a:cs typeface="Arial" charset="0"/>
              </a:rPr>
              <a:t>push_back</a:t>
            </a:r>
            <a:r>
              <a:rPr lang="en-US" altLang="en-US" smtClean="0">
                <a:latin typeface="Arial" charset="0"/>
                <a:cs typeface="Arial" charset="0"/>
              </a:rPr>
              <a:t> are replaced by a generic </a:t>
            </a:r>
            <a:r>
              <a:rPr lang="en-US" altLang="en-US" smtClean="0">
                <a:latin typeface="Consolas" pitchFamily="49" charset="0"/>
                <a:cs typeface="Arial" charset="0"/>
              </a:rPr>
              <a:t>insert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76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6.1.1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9793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Like find, we will step through the tree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If we find the object already in the tree, we will return</a:t>
            </a:r>
          </a:p>
          <a:p>
            <a:pPr lvl="2"/>
            <a:r>
              <a:rPr lang="en-US" altLang="en-US" dirty="0" smtClean="0">
                <a:latin typeface="Arial" charset="0"/>
                <a:cs typeface="Arial" charset="0"/>
              </a:rPr>
              <a:t>The object is already in the binary search tree (no duplicates)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Otherwise, we will arrive at an empty node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The object will be inserted into that location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The run time is </a:t>
            </a:r>
            <a:r>
              <a:rPr lang="en-US" altLang="en-US" b="1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33796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6.1.4.4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27156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4819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In inserting the value 52, we traverse the tree until we reach an empty node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left sub-tree of 54 is an empty node</a:t>
            </a:r>
          </a:p>
        </p:txBody>
      </p:sp>
      <p:pic>
        <p:nvPicPr>
          <p:cNvPr id="34820" name="Picture 6" descr="C:\Users\dwharder\Desktop\d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270250"/>
            <a:ext cx="8782050" cy="223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1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6.1.4.4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41134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6" descr="C:\Users\dwharder\Desktop\d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270250"/>
            <a:ext cx="8782050" cy="223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5844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 new leaf node is created and assigned to the member variable </a:t>
            </a:r>
            <a:r>
              <a:rPr lang="en-US" altLang="en-US" smtClean="0">
                <a:latin typeface="Consolas" pitchFamily="49" charset="0"/>
                <a:cs typeface="Arial" charset="0"/>
              </a:rPr>
              <a:t>left_tree</a:t>
            </a:r>
          </a:p>
        </p:txBody>
      </p:sp>
      <p:sp>
        <p:nvSpPr>
          <p:cNvPr id="35845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6.1.4.4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68634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6867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In inserting 40, we determine the right sub-tree of 39 is an empty node</a:t>
            </a:r>
            <a:endParaRPr lang="en-US" altLang="en-US" smtClean="0">
              <a:latin typeface="Consolas" pitchFamily="49" charset="0"/>
              <a:cs typeface="Arial" charset="0"/>
            </a:endParaRPr>
          </a:p>
        </p:txBody>
      </p:sp>
      <p:sp>
        <p:nvSpPr>
          <p:cNvPr id="36868" name="Picture 2" descr="C:\Users\dwharder\Desktop\d12.png"/>
          <p:cNvSpPr>
            <a:spLocks noChangeAspect="1" noChangeArrowheads="1"/>
          </p:cNvSpPr>
          <p:nvPr/>
        </p:nvSpPr>
        <p:spPr bwMode="auto">
          <a:xfrm>
            <a:off x="180975" y="3270250"/>
            <a:ext cx="8782050" cy="223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/>
          </a:p>
        </p:txBody>
      </p:sp>
      <p:pic>
        <p:nvPicPr>
          <p:cNvPr id="36869" name="Picture 8" descr="C:\Users\dwharder\Desktop\kv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265488"/>
            <a:ext cx="8783637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0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6.1.4.4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79519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7891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 new leaf node storing 40 is created and assigned to the member variable </a:t>
            </a:r>
            <a:r>
              <a:rPr lang="en-US" altLang="en-US" smtClean="0">
                <a:latin typeface="Consolas" pitchFamily="49" charset="0"/>
                <a:cs typeface="Arial" charset="0"/>
              </a:rPr>
              <a:t>right_tree</a:t>
            </a:r>
          </a:p>
        </p:txBody>
      </p:sp>
      <p:sp>
        <p:nvSpPr>
          <p:cNvPr id="37892" name="Picture 2" descr="C:\Users\dwharder\Desktop\d13.png"/>
          <p:cNvSpPr>
            <a:spLocks noChangeAspect="1" noChangeArrowheads="1"/>
          </p:cNvSpPr>
          <p:nvPr/>
        </p:nvSpPr>
        <p:spPr bwMode="auto">
          <a:xfrm>
            <a:off x="180975" y="3270250"/>
            <a:ext cx="8782050" cy="223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/>
          </a:p>
        </p:txBody>
      </p:sp>
      <p:pic>
        <p:nvPicPr>
          <p:cNvPr id="37893" name="Picture 7" descr="C:\Users\dwharder\Desktop\kv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268663"/>
            <a:ext cx="8783637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6.1.4.4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7640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>
              <a:buFontTx/>
              <a:buNone/>
            </a:pPr>
            <a:r>
              <a:rPr lang="en-US" altLang="en-US" sz="1600" dirty="0" err="1" smtClean="0">
                <a:latin typeface="Consolas" pitchFamily="49" charset="0"/>
                <a:cs typeface="Arial" charset="0"/>
              </a:rPr>
              <a:t>bool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 </a:t>
            </a:r>
            <a:r>
              <a:rPr lang="en-US" altLang="en-US" sz="1600" dirty="0" err="1" smtClean="0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&lt;Type&gt;::insert( Type </a:t>
            </a:r>
            <a:r>
              <a:rPr lang="en-US" altLang="en-US" sz="1600" dirty="0" err="1" smtClean="0">
                <a:latin typeface="Consolas" pitchFamily="49" charset="0"/>
                <a:cs typeface="Arial" charset="0"/>
              </a:rPr>
              <a:t>const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 &amp;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,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                                       </a:t>
            </a:r>
            <a:r>
              <a:rPr lang="en-US" altLang="en-US" sz="1600" dirty="0" err="1" smtClean="0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 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*&amp;</a:t>
            </a:r>
            <a:r>
              <a:rPr lang="en-US" altLang="en-US" sz="16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ptr_to_this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 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) {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    if ( empty() ) {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600" b="1" dirty="0" err="1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ptr_to_this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 = new </a:t>
            </a:r>
            <a:r>
              <a:rPr lang="en-US" altLang="en-US" sz="1600" dirty="0" err="1" smtClean="0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&lt;Type&gt;( </a:t>
            </a:r>
            <a:r>
              <a:rPr lang="en-US" altLang="en-US" sz="1600" dirty="0" err="1" smtClean="0">
                <a:latin typeface="Consolas" pitchFamily="49" charset="0"/>
                <a:cs typeface="Arial" charset="0"/>
              </a:rPr>
              <a:t>obj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        return true;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    } else if ( obj &lt; 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value() 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) {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        return left()-&gt;insert( </a:t>
            </a:r>
            <a:r>
              <a:rPr lang="en-US" altLang="en-US" sz="1600" dirty="0" err="1" smtClean="0">
                <a:latin typeface="Consolas" pitchFamily="49" charset="0"/>
                <a:cs typeface="Arial" charset="0"/>
              </a:rPr>
              <a:t>obj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, </a:t>
            </a:r>
            <a:r>
              <a:rPr lang="en-US" altLang="en-US" sz="1600" dirty="0" err="1" smtClean="0">
                <a:latin typeface="Consolas" pitchFamily="49" charset="0"/>
                <a:cs typeface="Arial" charset="0"/>
              </a:rPr>
              <a:t>left_tree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    } else if ( obj &gt; 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value() 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) {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return 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right()-&gt;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insert(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, </a:t>
            </a:r>
            <a:r>
              <a:rPr lang="en-US" altLang="en-US" sz="1600" dirty="0" err="1" smtClean="0">
                <a:latin typeface="Consolas" pitchFamily="49" charset="0"/>
                <a:cs typeface="Arial" charset="0"/>
              </a:rPr>
              <a:t>right_tree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 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);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    } else {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        return false;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    } 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}</a:t>
            </a:r>
          </a:p>
        </p:txBody>
      </p:sp>
      <p:sp>
        <p:nvSpPr>
          <p:cNvPr id="38916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6.1.4.4</a:t>
            </a:r>
            <a:endParaRPr lang="en-CA" altLang="en-US" sz="1800" dirty="0"/>
          </a:p>
        </p:txBody>
      </p:sp>
      <p:pic>
        <p:nvPicPr>
          <p:cNvPr id="5" name="Picture 5" descr="C:\Users\dwharder\Desktop\pt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481" y="837456"/>
            <a:ext cx="27209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58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It is assumed that if neither of the conditions:</a:t>
            </a:r>
            <a:endParaRPr lang="en-US" altLang="en-US" sz="18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800" dirty="0" smtClean="0">
                <a:latin typeface="Consolas" pitchFamily="49" charset="0"/>
                <a:cs typeface="Arial" charset="0"/>
              </a:rPr>
              <a:t>			obj &lt; </a:t>
            </a:r>
            <a:r>
              <a:rPr lang="en-US" altLang="en-US" sz="1800" dirty="0" smtClean="0">
                <a:latin typeface="Consolas" pitchFamily="49" charset="0"/>
                <a:cs typeface="Arial" charset="0"/>
              </a:rPr>
              <a:t>value()</a:t>
            </a:r>
            <a:endParaRPr lang="en-US" altLang="en-US" sz="18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800" dirty="0" smtClean="0">
                <a:latin typeface="Consolas" pitchFamily="49" charset="0"/>
                <a:cs typeface="Arial" charset="0"/>
              </a:rPr>
              <a:t>			obj &gt; </a:t>
            </a:r>
            <a:r>
              <a:rPr lang="en-US" altLang="en-US" sz="1800" dirty="0" smtClean="0">
                <a:latin typeface="Consolas" pitchFamily="49" charset="0"/>
                <a:cs typeface="Arial" charset="0"/>
              </a:rPr>
              <a:t>value()</a:t>
            </a:r>
            <a:endParaRPr lang="en-US" altLang="en-US" sz="1800" dirty="0" smtClean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then </a:t>
            </a:r>
            <a:r>
              <a:rPr lang="en-US" altLang="en-US" dirty="0" smtClean="0">
                <a:latin typeface="Consolas" pitchFamily="49" charset="0"/>
                <a:cs typeface="Arial" charset="0"/>
              </a:rPr>
              <a:t>obj == </a:t>
            </a:r>
            <a:r>
              <a:rPr lang="en-US" altLang="en-US" dirty="0" smtClean="0">
                <a:latin typeface="Consolas" pitchFamily="49" charset="0"/>
                <a:cs typeface="Arial" charset="0"/>
              </a:rPr>
              <a:t>value()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and therefore we do nothing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 object is already in the binary search tree	</a:t>
            </a:r>
            <a:endParaRPr lang="en-US" altLang="en-US" dirty="0" smtClean="0">
              <a:latin typeface="Consolas" pitchFamily="49" charset="0"/>
              <a:cs typeface="Arial" charset="0"/>
            </a:endParaRPr>
          </a:p>
        </p:txBody>
      </p:sp>
      <p:sp>
        <p:nvSpPr>
          <p:cNvPr id="39940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6.1.4.4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58256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Blackboard example: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 the given order, insert these objects into an initially empty binary search tree:</a:t>
            </a:r>
          </a:p>
          <a:p>
            <a:pPr lvl="1" algn="ctr">
              <a:buFont typeface="Arial" charset="0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31  45  36  14  52  42  6  21  73  47  26 37  33  8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What values could be placed:</a:t>
            </a:r>
          </a:p>
          <a:p>
            <a:pPr lvl="2"/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To the left of 21?</a:t>
            </a:r>
          </a:p>
          <a:p>
            <a:pPr lvl="2"/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To the right of 26?</a:t>
            </a:r>
          </a:p>
          <a:p>
            <a:pPr lvl="2"/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To the left of 47?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How would we determine if 40 is in this binary search tree?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Which values could be inserted to increase the height of the tree?</a:t>
            </a:r>
            <a:endParaRPr lang="en-US" altLang="en-US" dirty="0" smtClean="0">
              <a:latin typeface="Consolas" pitchFamily="49" charset="0"/>
              <a:cs typeface="Arial" charset="0"/>
            </a:endParaRPr>
          </a:p>
        </p:txBody>
      </p:sp>
      <p:sp>
        <p:nvSpPr>
          <p:cNvPr id="40964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6.1.4.4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4207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 node being erased is not always going to be a leaf node</a:t>
            </a: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There are three possible scenarios: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node is a leaf node,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It has exactly one child, or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It has two children (it is a full node)</a:t>
            </a:r>
          </a:p>
        </p:txBody>
      </p:sp>
      <p:pic>
        <p:nvPicPr>
          <p:cNvPr id="41988" name="Picture 5" descr="C:\Users\dwharder\Desktop\e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9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24287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 leaf node simply must be removed and the appropriate member variable of the parent is set to </a:t>
            </a:r>
            <a:r>
              <a:rPr lang="en-US" altLang="en-US" smtClean="0">
                <a:latin typeface="Consolas" pitchFamily="49" charset="0"/>
                <a:cs typeface="Arial" charset="0"/>
              </a:rPr>
              <a:t>nullptr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Consider removing 75</a:t>
            </a:r>
            <a:endParaRPr lang="en-US" altLang="en-US" smtClean="0">
              <a:latin typeface="Consolas" pitchFamily="49" charset="0"/>
              <a:cs typeface="Arial" charset="0"/>
            </a:endParaRPr>
          </a:p>
        </p:txBody>
      </p:sp>
      <p:pic>
        <p:nvPicPr>
          <p:cNvPr id="43012" name="Picture 6" descr="C:\Users\dwharder\Desktop\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89880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Abstract Sorted Lists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Queries that may be made about data stored in a Sorted List ADT include: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Finding the smallest and largest </a:t>
            </a:r>
            <a:r>
              <a:rPr lang="en-US" altLang="en-US" dirty="0" smtClean="0">
                <a:latin typeface="Arial" charset="0"/>
                <a:cs typeface="Arial" charset="0"/>
              </a:rPr>
              <a:t>values</a:t>
            </a:r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Finding the </a:t>
            </a:r>
            <a:r>
              <a:rPr lang="en-US" altLang="en-US" i="1" dirty="0" err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baseline="30000" dirty="0" err="1" smtClean="0">
                <a:latin typeface="Arial" charset="0"/>
                <a:cs typeface="Arial" charset="0"/>
              </a:rPr>
              <a:t>th</a:t>
            </a:r>
            <a:r>
              <a:rPr lang="en-CA" altLang="en-US" dirty="0" smtClean="0">
                <a:latin typeface="Arial" charset="0"/>
                <a:cs typeface="Arial" charset="0"/>
              </a:rPr>
              <a:t> largest </a:t>
            </a:r>
            <a:r>
              <a:rPr lang="en-CA" altLang="en-US" dirty="0" smtClean="0">
                <a:latin typeface="Arial" charset="0"/>
                <a:cs typeface="Arial" charset="0"/>
              </a:rPr>
              <a:t>value</a:t>
            </a:r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r>
              <a:rPr lang="en-CA" altLang="en-US" dirty="0" smtClean="0">
                <a:latin typeface="Arial" charset="0"/>
                <a:cs typeface="Arial" charset="0"/>
              </a:rPr>
              <a:t>Find the next larger and previous smaller objects of a given object which may or may not be in the container</a:t>
            </a:r>
          </a:p>
          <a:p>
            <a:pPr lvl="1"/>
            <a:r>
              <a:rPr lang="en-CA" altLang="en-US" dirty="0" smtClean="0">
                <a:latin typeface="Arial" charset="0"/>
                <a:cs typeface="Arial" charset="0"/>
              </a:rPr>
              <a:t>Iterate through those objects that fall on an interval 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CA" altLang="en-US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CA" altLang="en-US" i="1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]</a:t>
            </a:r>
            <a:endParaRPr lang="en-US" alt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76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6.1.1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6542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node is deleted and </a:t>
            </a:r>
            <a:r>
              <a:rPr lang="en-US" altLang="en-US" smtClean="0">
                <a:latin typeface="Consolas" pitchFamily="49" charset="0"/>
                <a:cs typeface="Arial" charset="0"/>
              </a:rPr>
              <a:t>left_tree</a:t>
            </a:r>
            <a:r>
              <a:rPr lang="en-US" altLang="en-US" smtClean="0">
                <a:latin typeface="Arial" charset="0"/>
                <a:cs typeface="Arial" charset="0"/>
              </a:rPr>
              <a:t> of 81 is set to </a:t>
            </a:r>
            <a:r>
              <a:rPr lang="en-US" altLang="en-US" smtClean="0">
                <a:latin typeface="Consolas" pitchFamily="49" charset="0"/>
                <a:cs typeface="Arial" charset="0"/>
              </a:rPr>
              <a:t>nullptr</a:t>
            </a:r>
          </a:p>
        </p:txBody>
      </p:sp>
      <p:pic>
        <p:nvPicPr>
          <p:cNvPr id="44036" name="Picture 2" descr="C:\Users\dwharder\Desktop\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7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3228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	Erasing the node containing 40 is similar</a:t>
            </a:r>
            <a:endParaRPr lang="en-US" altLang="en-US" smtClean="0">
              <a:solidFill>
                <a:srgbClr val="000000"/>
              </a:solidFill>
              <a:latin typeface="Consolas" pitchFamily="49" charset="0"/>
              <a:cs typeface="Arial" charset="0"/>
            </a:endParaRPr>
          </a:p>
        </p:txBody>
      </p:sp>
      <p:pic>
        <p:nvPicPr>
          <p:cNvPr id="45060" name="Picture 7" descr="C:\Users\dwharder\Desktop\e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86027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node is deleted and </a:t>
            </a:r>
            <a:r>
              <a:rPr lang="en-US" altLang="en-US" smtClean="0">
                <a:latin typeface="Consolas" pitchFamily="49" charset="0"/>
                <a:cs typeface="Arial" charset="0"/>
              </a:rPr>
              <a:t>right_tree</a:t>
            </a:r>
            <a:r>
              <a:rPr lang="en-US" altLang="en-US" smtClean="0">
                <a:latin typeface="Arial" charset="0"/>
                <a:cs typeface="Arial" charset="0"/>
              </a:rPr>
              <a:t> of 39 is set to </a:t>
            </a:r>
            <a:r>
              <a:rPr lang="en-US" altLang="en-US" smtClean="0">
                <a:latin typeface="Consolas" pitchFamily="49" charset="0"/>
                <a:cs typeface="Arial" charset="0"/>
              </a:rPr>
              <a:t>nullptr</a:t>
            </a:r>
          </a:p>
        </p:txBody>
      </p:sp>
      <p:pic>
        <p:nvPicPr>
          <p:cNvPr id="46084" name="Picture 2" descr="C:\Users\dwharder\Desktop\e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5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70448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If a node has only one child, we can simply promote the sub-tree associated with the child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Consider removing 8 which has one left child</a:t>
            </a:r>
          </a:p>
        </p:txBody>
      </p:sp>
      <p:pic>
        <p:nvPicPr>
          <p:cNvPr id="47108" name="Picture 6" descr="C:\Users\dwharder\Desktop\e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9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56184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node 8 is deleted and the </a:t>
            </a:r>
            <a:r>
              <a:rPr lang="en-US" altLang="en-US" smtClean="0">
                <a:latin typeface="Consolas" pitchFamily="49" charset="0"/>
                <a:cs typeface="Arial" charset="0"/>
              </a:rPr>
              <a:t>left_tree</a:t>
            </a:r>
            <a:r>
              <a:rPr lang="en-US" altLang="en-US" smtClean="0">
                <a:latin typeface="Arial" charset="0"/>
                <a:cs typeface="Arial" charset="0"/>
              </a:rPr>
              <a:t> of 11</a:t>
            </a:r>
            <a:br>
              <a:rPr lang="en-US" altLang="en-US" smtClean="0">
                <a:latin typeface="Arial" charset="0"/>
                <a:cs typeface="Arial" charset="0"/>
              </a:rPr>
            </a:br>
            <a:r>
              <a:rPr lang="en-US" altLang="en-US" smtClean="0">
                <a:latin typeface="Arial" charset="0"/>
                <a:cs typeface="Arial" charset="0"/>
              </a:rPr>
              <a:t>is updated to point to 3</a:t>
            </a:r>
          </a:p>
        </p:txBody>
      </p:sp>
      <p:pic>
        <p:nvPicPr>
          <p:cNvPr id="48132" name="Picture 3" descr="C:\Users\dwharder\Desktop\e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3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03965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There is no difference in promoting a single node or a sub-tree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To remove 39, it has a single child 11</a:t>
            </a:r>
          </a:p>
        </p:txBody>
      </p:sp>
      <p:pic>
        <p:nvPicPr>
          <p:cNvPr id="49156" name="Picture 2" descr="C:\Users\dwharder\Desktop\e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7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67161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node containing 39 is deleted and </a:t>
            </a:r>
            <a:r>
              <a:rPr lang="en-US" altLang="en-US" smtClean="0">
                <a:latin typeface="Consolas" pitchFamily="49" charset="0"/>
                <a:cs typeface="Arial" charset="0"/>
              </a:rPr>
              <a:t>left_node</a:t>
            </a:r>
            <a:r>
              <a:rPr lang="en-US" altLang="en-US" smtClean="0">
                <a:latin typeface="Arial" charset="0"/>
                <a:cs typeface="Arial" charset="0"/>
              </a:rPr>
              <a:t> of 42 is updated to point to 11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Notice that order is still maintained</a:t>
            </a:r>
          </a:p>
        </p:txBody>
      </p:sp>
      <p:pic>
        <p:nvPicPr>
          <p:cNvPr id="50180" name="Picture 3" descr="C:\Users\dwharder\Desktop\e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1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69876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Consider erasing the node containing 99</a:t>
            </a:r>
          </a:p>
        </p:txBody>
      </p:sp>
      <p:pic>
        <p:nvPicPr>
          <p:cNvPr id="51204" name="Picture 6" descr="C:\Users\dwharder\Desktop\e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5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95401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node is deleted and the left sub-tree is promoted: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member variable </a:t>
            </a:r>
            <a:r>
              <a:rPr lang="en-US" altLang="en-US" smtClean="0">
                <a:latin typeface="Consolas" pitchFamily="49" charset="0"/>
                <a:cs typeface="Arial" charset="0"/>
              </a:rPr>
              <a:t>right_tree</a:t>
            </a:r>
            <a:r>
              <a:rPr lang="en-US" altLang="en-US" smtClean="0">
                <a:latin typeface="Arial" charset="0"/>
                <a:cs typeface="Arial" charset="0"/>
              </a:rPr>
              <a:t> of 70 is set to point to 92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Again, the order of the tree is maintained</a:t>
            </a:r>
          </a:p>
        </p:txBody>
      </p:sp>
      <p:pic>
        <p:nvPicPr>
          <p:cNvPr id="52228" name="Picture 7" descr="C:\Users\dwharder\Desktop\e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9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51554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Finally, we will consider the problem of erasing a full node, </a:t>
            </a:r>
            <a:r>
              <a:rPr lang="en-US" altLang="en-US" i="1" smtClean="0">
                <a:latin typeface="Arial" charset="0"/>
                <a:cs typeface="Arial" charset="0"/>
              </a:rPr>
              <a:t>e</a:t>
            </a:r>
            <a:r>
              <a:rPr lang="en-US" altLang="en-US" smtClean="0">
                <a:latin typeface="Arial" charset="0"/>
                <a:cs typeface="Arial" charset="0"/>
              </a:rPr>
              <a:t>.</a:t>
            </a:r>
            <a:r>
              <a:rPr lang="en-US" altLang="en-US" i="1" smtClean="0">
                <a:latin typeface="Arial" charset="0"/>
                <a:cs typeface="Arial" charset="0"/>
              </a:rPr>
              <a:t>g</a:t>
            </a:r>
            <a:r>
              <a:rPr lang="en-US" altLang="en-US" smtClean="0">
                <a:latin typeface="Arial" charset="0"/>
                <a:cs typeface="Arial" charset="0"/>
              </a:rPr>
              <a:t>., 42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will perform two operations: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Replace 42 with the minimum object in the right sub-tree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Erase that object from the right sub-tree</a:t>
            </a:r>
          </a:p>
          <a:p>
            <a:pPr lvl="1"/>
            <a:endParaRPr lang="en-US" altLang="en-US" smtClean="0">
              <a:latin typeface="Arial" charset="0"/>
              <a:cs typeface="Arial" charset="0"/>
            </a:endParaRPr>
          </a:p>
        </p:txBody>
      </p:sp>
      <p:pic>
        <p:nvPicPr>
          <p:cNvPr id="53252" name="Picture 2" descr="C:\Users\dwharder\Desktop\e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3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88755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If we implement an Abstract Sorted List using an array or a linked list, we will have operations which are </a:t>
            </a:r>
            <a:r>
              <a:rPr lang="en-US" altLang="en-US" b="1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As an insertion could occur anywhere in a linked list or array, we must either traverse or copy, on average, </a:t>
            </a:r>
            <a:r>
              <a:rPr lang="en-US" altLang="en-US" b="1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smtClean="0">
                <a:latin typeface="Arial" charset="0"/>
                <a:cs typeface="Arial" charset="0"/>
              </a:rPr>
              <a:t> objects</a:t>
            </a:r>
            <a:endParaRPr lang="en-US" alt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76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6.1.1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6216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In this case, we replace 42 with 47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We temporarily have two copies of 47 in the tree</a:t>
            </a:r>
          </a:p>
          <a:p>
            <a:pPr lvl="1"/>
            <a:endParaRPr lang="en-US" altLang="en-US" smtClean="0">
              <a:latin typeface="Arial" charset="0"/>
              <a:cs typeface="Arial" charset="0"/>
            </a:endParaRPr>
          </a:p>
        </p:txBody>
      </p:sp>
      <p:pic>
        <p:nvPicPr>
          <p:cNvPr id="54276" name="Picture 2" descr="C:\Users\dwharder\Desktop\e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7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01568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now recursively erase 47 from the right sub-tree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We note that 47 is a leaf node in the right sub-tree</a:t>
            </a:r>
          </a:p>
        </p:txBody>
      </p:sp>
      <p:pic>
        <p:nvPicPr>
          <p:cNvPr id="55300" name="Picture 2" descr="C:\Users\dwharder\Desktop\e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1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60537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altLang="en-US" dirty="0" smtClean="0">
                <a:latin typeface="Arial" charset="0"/>
                <a:cs typeface="Arial" charset="0"/>
              </a:rPr>
              <a:t>	Leaf nodes are simply removed and </a:t>
            </a:r>
            <a:r>
              <a:rPr lang="en-US" altLang="en-US" dirty="0" err="1" smtClean="0">
                <a:latin typeface="Consolas" pitchFamily="49" charset="0"/>
                <a:cs typeface="Arial" charset="0"/>
              </a:rPr>
              <a:t>left_tree</a:t>
            </a:r>
            <a:r>
              <a:rPr lang="en-US" altLang="en-US" dirty="0" smtClean="0">
                <a:latin typeface="Arial" charset="0"/>
                <a:cs typeface="Arial" charset="0"/>
              </a:rPr>
              <a:t> of 51 is set to </a:t>
            </a:r>
            <a:r>
              <a:rPr lang="en-US" altLang="en-US" dirty="0" err="1" smtClean="0">
                <a:latin typeface="Consolas" pitchFamily="49" charset="0"/>
                <a:cs typeface="Arial" charset="0"/>
              </a:rPr>
              <a:t>nullptr</a:t>
            </a:r>
            <a:r>
              <a:rPr lang="en-US" altLang="en-US" dirty="0" smtClean="0">
                <a:latin typeface="Arial" charset="0"/>
                <a:cs typeface="Arial" charset="0"/>
              </a:rPr>
              <a:t> </a:t>
            </a:r>
          </a:p>
          <a:p>
            <a:pPr lvl="1">
              <a:defRPr/>
            </a:pPr>
            <a:r>
              <a:rPr lang="en-US" altLang="en-US" dirty="0" smtClean="0">
                <a:latin typeface="Arial" charset="0"/>
                <a:cs typeface="Arial" charset="0"/>
              </a:rPr>
              <a:t>Notice that the tree is still sorted:</a:t>
            </a:r>
          </a:p>
          <a:p>
            <a:pPr marL="457200" lvl="1" indent="0">
              <a:buFont typeface="Arial" charset="0"/>
              <a:buNone/>
              <a:defRPr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	47 was the least object in the right sub-tree</a:t>
            </a:r>
            <a:endParaRPr lang="en-US" altLang="en-US" dirty="0" smtClean="0">
              <a:latin typeface="Consolas" pitchFamily="49" charset="0"/>
              <a:cs typeface="Arial" charset="0"/>
            </a:endParaRPr>
          </a:p>
        </p:txBody>
      </p:sp>
      <p:pic>
        <p:nvPicPr>
          <p:cNvPr id="56324" name="Picture 2" descr="C:\Users\dwharder\Desktop\e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5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33101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Suppose we want to erase the root 47 again: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We must copy the minimum of the right sub-tree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We could promote the maximum object in the left sub-tree and achieve similar results</a:t>
            </a:r>
            <a:endParaRPr lang="en-US" altLang="en-US" smtClean="0">
              <a:latin typeface="Consolas" pitchFamily="49" charset="0"/>
              <a:cs typeface="Arial" charset="0"/>
            </a:endParaRPr>
          </a:p>
        </p:txBody>
      </p:sp>
      <p:pic>
        <p:nvPicPr>
          <p:cNvPr id="57348" name="Picture 2" descr="C:\Users\dwharder\Desktop\e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9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1653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copy 51 from the right sub-tree</a:t>
            </a:r>
          </a:p>
        </p:txBody>
      </p:sp>
      <p:pic>
        <p:nvPicPr>
          <p:cNvPr id="58372" name="Picture 2" descr="C:\Users\dwharder\Desktop\e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3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12199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must proceed by delete 51 from the right sub-tree</a:t>
            </a:r>
          </a:p>
        </p:txBody>
      </p:sp>
      <p:pic>
        <p:nvPicPr>
          <p:cNvPr id="59396" name="Picture 2" descr="C:\Users\dwharder\Desktop\e1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7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62016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In this case, the node storing 51 has just a single child</a:t>
            </a:r>
          </a:p>
        </p:txBody>
      </p:sp>
      <p:pic>
        <p:nvPicPr>
          <p:cNvPr id="60420" name="Picture 2" descr="C:\Users\dwharder\Desktop\e1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1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96589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delete the node containing 51 and assign the member variable </a:t>
            </a:r>
            <a:r>
              <a:rPr lang="en-US" altLang="en-US" smtClean="0">
                <a:latin typeface="Consolas" pitchFamily="49" charset="0"/>
                <a:cs typeface="Arial" charset="0"/>
              </a:rPr>
              <a:t>left_tree</a:t>
            </a:r>
            <a:r>
              <a:rPr lang="en-US" altLang="en-US" smtClean="0">
                <a:latin typeface="Arial" charset="0"/>
                <a:cs typeface="Arial" charset="0"/>
              </a:rPr>
              <a:t> of 70 to point to 59</a:t>
            </a:r>
          </a:p>
        </p:txBody>
      </p:sp>
      <p:pic>
        <p:nvPicPr>
          <p:cNvPr id="61444" name="Picture 2" descr="C:\Users\dwharder\Desktop\e1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5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09563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Note that after seven removals, the remaining tree is still correctly sorted</a:t>
            </a:r>
          </a:p>
        </p:txBody>
      </p:sp>
      <p:pic>
        <p:nvPicPr>
          <p:cNvPr id="62468" name="Picture 3" descr="C:\Users\dwharder\Desktop\e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9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59780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C:\Users\dwharder\Desktop\e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8" y="3213100"/>
            <a:ext cx="57150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1" name="Picture 2" descr="C:\Users\dwharder\Desktop\e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8" y="4518025"/>
            <a:ext cx="57150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6349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In the two examples of removing a full node, we promoted: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 node with no children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 node with right child</a:t>
            </a: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Is it possible, in removing a full node, to promote a child with two children? </a:t>
            </a:r>
          </a:p>
        </p:txBody>
      </p:sp>
      <p:sp>
        <p:nvSpPr>
          <p:cNvPr id="63494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03817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Background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Recall that with a binary tree, we can dictate an order on the two children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will exploit this order: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Require all objects in the left sub-tree to be less than the object stored in the root node, and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Require all objects in the right sub-tree to be greater than the object in the root object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76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6.1.2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7645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Recall that we promoted the minimum </a:t>
            </a:r>
            <a:r>
              <a:rPr lang="en-US" altLang="en-US" dirty="0" smtClean="0">
                <a:latin typeface="Arial" charset="0"/>
                <a:cs typeface="Arial" charset="0"/>
              </a:rPr>
              <a:t>value in </a:t>
            </a:r>
            <a:r>
              <a:rPr lang="en-US" altLang="en-US" dirty="0" smtClean="0">
                <a:latin typeface="Arial" charset="0"/>
                <a:cs typeface="Arial" charset="0"/>
              </a:rPr>
              <a:t>the right sub-tree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If that node had a left sub-tree, that sub-tree would contain a smaller value</a:t>
            </a:r>
          </a:p>
        </p:txBody>
      </p:sp>
      <p:pic>
        <p:nvPicPr>
          <p:cNvPr id="64516" name="Picture 2" descr="C:\Users\dwharder\Desktop\e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8" y="3213100"/>
            <a:ext cx="57150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7" name="Picture 2" descr="C:\Users\dwharder\Desktop\e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8" y="4518025"/>
            <a:ext cx="57150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8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60909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In order to properly remove a node, we will have to change the member variable pointing to the node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To do this, we will pass that member variable by reference</a:t>
            </a: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Additionally:  We will return </a:t>
            </a:r>
            <a:r>
              <a:rPr lang="en-US" altLang="en-US" dirty="0" smtClean="0">
                <a:latin typeface="Consolas" pitchFamily="49" charset="0"/>
                <a:cs typeface="Arial" charset="0"/>
              </a:rPr>
              <a:t>1 </a:t>
            </a:r>
            <a:r>
              <a:rPr lang="en-US" altLang="en-US" dirty="0" smtClean="0">
                <a:latin typeface="Arial" charset="0"/>
                <a:cs typeface="Arial" charset="0"/>
              </a:rPr>
              <a:t>if the object is removed and </a:t>
            </a:r>
            <a:r>
              <a:rPr lang="en-US" altLang="en-US" dirty="0" smtClean="0">
                <a:latin typeface="Consolas" pitchFamily="49" charset="0"/>
                <a:cs typeface="Arial" charset="0"/>
              </a:rPr>
              <a:t>1</a:t>
            </a:r>
            <a:r>
              <a:rPr lang="en-US" altLang="en-US" dirty="0" smtClean="0">
                <a:latin typeface="Arial" charset="0"/>
                <a:cs typeface="Arial" charset="0"/>
              </a:rPr>
              <a:t> if the object was not found</a:t>
            </a:r>
          </a:p>
        </p:txBody>
      </p:sp>
      <p:sp>
        <p:nvSpPr>
          <p:cNvPr id="65540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88460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5" descr="C:\Users\dwharder\Desktop\pt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465" y="4869904"/>
            <a:ext cx="27209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340768"/>
            <a:ext cx="8496944" cy="4525963"/>
          </a:xfrm>
        </p:spPr>
        <p:txBody>
          <a:bodyPr>
            <a:noAutofit/>
          </a:bodyPr>
          <a:lstStyle/>
          <a:p>
            <a:pPr>
              <a:buFontTx/>
              <a:buNone/>
            </a:pPr>
            <a:r>
              <a:rPr lang="en-US" altLang="en-US" sz="1300" dirty="0" smtClean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>
              <a:buFontTx/>
              <a:buNone/>
            </a:pPr>
            <a:r>
              <a:rPr lang="en-US" altLang="en-US" sz="1300" dirty="0" err="1" smtClean="0">
                <a:latin typeface="Consolas" pitchFamily="49" charset="0"/>
                <a:cs typeface="Arial" charset="0"/>
              </a:rPr>
              <a:t>bool</a:t>
            </a:r>
            <a:r>
              <a:rPr lang="en-US" altLang="en-US" sz="1300" dirty="0" smtClean="0">
                <a:latin typeface="Consolas" pitchFamily="49" charset="0"/>
                <a:cs typeface="Arial" charset="0"/>
              </a:rPr>
              <a:t> </a:t>
            </a:r>
            <a:r>
              <a:rPr lang="en-US" altLang="en-US" sz="1300" dirty="0" err="1" smtClean="0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300" dirty="0" smtClean="0">
                <a:latin typeface="Consolas" pitchFamily="49" charset="0"/>
                <a:cs typeface="Arial" charset="0"/>
              </a:rPr>
              <a:t>&lt;Type&gt;::erase( Type </a:t>
            </a:r>
            <a:r>
              <a:rPr lang="en-US" altLang="en-US" sz="1300" dirty="0" err="1" smtClean="0">
                <a:latin typeface="Consolas" pitchFamily="49" charset="0"/>
                <a:cs typeface="Arial" charset="0"/>
              </a:rPr>
              <a:t>const</a:t>
            </a:r>
            <a:r>
              <a:rPr lang="en-US" altLang="en-US" sz="1300" dirty="0" smtClean="0">
                <a:latin typeface="Consolas" pitchFamily="49" charset="0"/>
                <a:cs typeface="Arial" charset="0"/>
              </a:rPr>
              <a:t> &amp;</a:t>
            </a:r>
            <a:r>
              <a:rPr lang="en-US" altLang="en-US" sz="1300" dirty="0" err="1" smtClean="0">
                <a:latin typeface="Consolas" pitchFamily="49" charset="0"/>
                <a:cs typeface="Arial" charset="0"/>
              </a:rPr>
              <a:t>obj</a:t>
            </a:r>
            <a:r>
              <a:rPr lang="en-US" altLang="en-US" sz="1300" dirty="0" smtClean="0">
                <a:latin typeface="Consolas" pitchFamily="49" charset="0"/>
                <a:cs typeface="Arial" charset="0"/>
              </a:rPr>
              <a:t>, </a:t>
            </a:r>
            <a:r>
              <a:rPr lang="en-US" altLang="en-US" sz="1300" dirty="0" err="1" smtClean="0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300" dirty="0" smtClean="0">
                <a:latin typeface="Consolas" pitchFamily="49" charset="0"/>
                <a:cs typeface="Arial" charset="0"/>
              </a:rPr>
              <a:t> *&amp;</a:t>
            </a:r>
            <a:r>
              <a:rPr lang="en-US" altLang="en-US" sz="1300" b="1" dirty="0" err="1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ptr_to_this</a:t>
            </a:r>
            <a:r>
              <a:rPr lang="en-US" altLang="en-US" sz="1300" dirty="0" smtClean="0">
                <a:latin typeface="Consolas" pitchFamily="49" charset="0"/>
                <a:cs typeface="Arial" charset="0"/>
              </a:rPr>
              <a:t> ) {</a:t>
            </a:r>
          </a:p>
          <a:p>
            <a:pPr>
              <a:buFontTx/>
              <a:buNone/>
            </a:pPr>
            <a:r>
              <a:rPr lang="en-US" altLang="en-US" sz="1300" dirty="0" smtClean="0">
                <a:latin typeface="Consolas" pitchFamily="49" charset="0"/>
                <a:cs typeface="Arial" charset="0"/>
              </a:rPr>
              <a:t>    if ( empty() ) {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</a:t>
            </a:r>
            <a:r>
              <a:rPr lang="en-US" altLang="en-US" sz="1300" dirty="0" smtClean="0">
                <a:latin typeface="Consolas" pitchFamily="49" charset="0"/>
                <a:cs typeface="Arial" charset="0"/>
              </a:rPr>
              <a:t>       return false;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</a:t>
            </a:r>
            <a:r>
              <a:rPr lang="en-US" altLang="en-US" sz="1300" dirty="0" smtClean="0">
                <a:latin typeface="Consolas" pitchFamily="49" charset="0"/>
                <a:cs typeface="Arial" charset="0"/>
              </a:rPr>
              <a:t>  } else if ( obj == </a:t>
            </a:r>
            <a:r>
              <a:rPr lang="en-US" altLang="en-US" sz="1300" dirty="0" smtClean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value() </a:t>
            </a:r>
            <a:r>
              <a:rPr lang="en-US" altLang="en-US" sz="1300" dirty="0" smtClean="0">
                <a:latin typeface="Consolas" pitchFamily="49" charset="0"/>
                <a:cs typeface="Arial" charset="0"/>
              </a:rPr>
              <a:t>) {</a:t>
            </a:r>
          </a:p>
          <a:p>
            <a:pPr>
              <a:buFontTx/>
              <a:buNone/>
            </a:pPr>
            <a:r>
              <a:rPr lang="en-US" altLang="en-US" sz="1300" dirty="0" smtClean="0">
                <a:latin typeface="Consolas" pitchFamily="49" charset="0"/>
                <a:cs typeface="Arial" charset="0"/>
              </a:rPr>
              <a:t>        if ( </a:t>
            </a:r>
            <a:r>
              <a:rPr lang="en-US" altLang="en-US" sz="1300" dirty="0" err="1" smtClean="0">
                <a:latin typeface="Consolas" pitchFamily="49" charset="0"/>
                <a:cs typeface="Arial" charset="0"/>
              </a:rPr>
              <a:t>is_leaf</a:t>
            </a:r>
            <a:r>
              <a:rPr lang="en-US" altLang="en-US" sz="1300" dirty="0" smtClean="0">
                <a:latin typeface="Consolas" pitchFamily="49" charset="0"/>
                <a:cs typeface="Arial" charset="0"/>
              </a:rPr>
              <a:t>() ) {                                      </a:t>
            </a:r>
            <a:r>
              <a:rPr lang="en-US" altLang="en-US" sz="1300" b="1" dirty="0" smtClean="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// leaf node</a:t>
            </a:r>
          </a:p>
          <a:p>
            <a:pPr>
              <a:buFontTx/>
              <a:buNone/>
            </a:pPr>
            <a:r>
              <a:rPr lang="en-US" altLang="en-US" sz="1300" dirty="0" smtClean="0">
                <a:latin typeface="Consolas" pitchFamily="49" charset="0"/>
                <a:cs typeface="Arial" charset="0"/>
              </a:rPr>
              <a:t>            </a:t>
            </a:r>
            <a:r>
              <a:rPr lang="en-US" altLang="en-US" sz="1300" b="1" dirty="0" err="1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ptr_to_this</a:t>
            </a:r>
            <a:r>
              <a:rPr lang="en-US" altLang="en-US" sz="1300" dirty="0" smtClean="0">
                <a:latin typeface="Consolas" pitchFamily="49" charset="0"/>
                <a:cs typeface="Arial" charset="0"/>
              </a:rPr>
              <a:t> = </a:t>
            </a:r>
            <a:r>
              <a:rPr lang="en-US" altLang="en-US" sz="1300" dirty="0" err="1" smtClean="0">
                <a:latin typeface="Consolas" pitchFamily="49" charset="0"/>
                <a:cs typeface="Arial" charset="0"/>
              </a:rPr>
              <a:t>nullptr</a:t>
            </a:r>
            <a:r>
              <a:rPr lang="en-US" altLang="en-US" sz="1300" dirty="0" smtClean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300" dirty="0" smtClean="0">
                <a:latin typeface="Consolas" pitchFamily="49" charset="0"/>
                <a:cs typeface="Arial" charset="0"/>
              </a:rPr>
              <a:t>            delete </a:t>
            </a:r>
            <a:r>
              <a:rPr lang="en-US" altLang="en-US" sz="1300" b="1" dirty="0" smtClean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this</a:t>
            </a:r>
            <a:r>
              <a:rPr lang="en-US" altLang="en-US" sz="1300" dirty="0" smtClean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300" dirty="0" smtClean="0">
                <a:latin typeface="Consolas" pitchFamily="49" charset="0"/>
                <a:cs typeface="Arial" charset="0"/>
              </a:rPr>
              <a:t>        } else if ( !left()-&gt;empty() &amp;&amp; !right()-&gt;empty() ) {   </a:t>
            </a:r>
            <a:r>
              <a:rPr lang="en-US" altLang="en-US" sz="1300" b="1" dirty="0" smtClean="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// full node</a:t>
            </a:r>
          </a:p>
          <a:p>
            <a:pPr>
              <a:buFontTx/>
              <a:buNone/>
            </a:pPr>
            <a:r>
              <a:rPr lang="en-US" altLang="en-US" sz="1300" dirty="0" smtClean="0">
                <a:latin typeface="Consolas" pitchFamily="49" charset="0"/>
                <a:cs typeface="Arial" charset="0"/>
              </a:rPr>
              <a:t>            </a:t>
            </a:r>
            <a:r>
              <a:rPr lang="en-US" altLang="en-US" sz="1300" dirty="0" err="1" smtClean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node_value</a:t>
            </a:r>
            <a:r>
              <a:rPr lang="en-US" altLang="en-US" sz="1300" dirty="0" smtClean="0">
                <a:latin typeface="Consolas" pitchFamily="49" charset="0"/>
                <a:cs typeface="Arial" charset="0"/>
              </a:rPr>
              <a:t> </a:t>
            </a:r>
            <a:r>
              <a:rPr lang="en-US" altLang="en-US" sz="1300" dirty="0" smtClean="0">
                <a:latin typeface="Consolas" pitchFamily="49" charset="0"/>
                <a:cs typeface="Arial" charset="0"/>
              </a:rPr>
              <a:t>= right()-&gt;front();</a:t>
            </a:r>
          </a:p>
          <a:p>
            <a:pPr>
              <a:buFontTx/>
              <a:buNone/>
            </a:pPr>
            <a:r>
              <a:rPr lang="en-US" altLang="en-US" sz="1300" dirty="0" smtClean="0">
                <a:latin typeface="Consolas" pitchFamily="49" charset="0"/>
                <a:cs typeface="Arial" charset="0"/>
              </a:rPr>
              <a:t>            right()-&gt;erase( </a:t>
            </a:r>
            <a:r>
              <a:rPr lang="en-US" altLang="en-US" sz="1300" b="1" dirty="0" smtClean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value()</a:t>
            </a:r>
            <a:r>
              <a:rPr lang="en-US" altLang="en-US" sz="1300" dirty="0" smtClean="0">
                <a:latin typeface="Consolas" pitchFamily="49" charset="0"/>
                <a:cs typeface="Arial" charset="0"/>
              </a:rPr>
              <a:t>, </a:t>
            </a:r>
            <a:r>
              <a:rPr lang="en-US" altLang="en-US" sz="1300" dirty="0" err="1" smtClean="0">
                <a:latin typeface="Consolas" pitchFamily="49" charset="0"/>
                <a:cs typeface="Arial" charset="0"/>
              </a:rPr>
              <a:t>right_tree</a:t>
            </a:r>
            <a:r>
              <a:rPr lang="en-US" altLang="en-US" sz="1300" dirty="0" smtClean="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300" dirty="0" smtClean="0">
                <a:latin typeface="Consolas" pitchFamily="49" charset="0"/>
                <a:cs typeface="Arial" charset="0"/>
              </a:rPr>
              <a:t>        } else {                                                </a:t>
            </a:r>
            <a:r>
              <a:rPr lang="en-US" altLang="en-US" sz="1300" b="1" dirty="0" smtClean="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// only one child</a:t>
            </a:r>
          </a:p>
          <a:p>
            <a:pPr>
              <a:buFontTx/>
              <a:buNone/>
            </a:pPr>
            <a:r>
              <a:rPr lang="en-US" altLang="en-US" sz="1300" dirty="0" smtClean="0">
                <a:latin typeface="Consolas" pitchFamily="49" charset="0"/>
                <a:cs typeface="Arial" charset="0"/>
              </a:rPr>
              <a:t>            </a:t>
            </a:r>
            <a:r>
              <a:rPr lang="en-US" altLang="en-US" sz="1300" b="1" dirty="0" err="1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ptr_to_this</a:t>
            </a:r>
            <a:r>
              <a:rPr lang="en-US" altLang="en-US" sz="1300" dirty="0" smtClean="0">
                <a:latin typeface="Consolas" pitchFamily="49" charset="0"/>
                <a:cs typeface="Arial" charset="0"/>
              </a:rPr>
              <a:t> = ( !left()-&gt;empty() ) ? left() : right();</a:t>
            </a:r>
          </a:p>
          <a:p>
            <a:pPr>
              <a:buFontTx/>
              <a:buNone/>
            </a:pPr>
            <a:r>
              <a:rPr lang="en-US" altLang="en-US" sz="1300" dirty="0" smtClean="0">
                <a:latin typeface="Consolas" pitchFamily="49" charset="0"/>
                <a:cs typeface="Arial" charset="0"/>
              </a:rPr>
              <a:t>            delete </a:t>
            </a:r>
            <a:r>
              <a:rPr lang="en-US" altLang="en-US" sz="1300" b="1" dirty="0" smtClean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this</a:t>
            </a:r>
            <a:r>
              <a:rPr lang="en-US" altLang="en-US" sz="1300" dirty="0" smtClean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300" dirty="0" smtClean="0">
                <a:latin typeface="Consolas" pitchFamily="49" charset="0"/>
                <a:cs typeface="Arial" charset="0"/>
              </a:rPr>
              <a:t>        }</a:t>
            </a:r>
          </a:p>
          <a:p>
            <a:pPr>
              <a:buFontTx/>
              <a:buNone/>
            </a:pPr>
            <a:endParaRPr lang="en-US" altLang="en-US" sz="13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300" dirty="0" smtClean="0">
                <a:latin typeface="Consolas" pitchFamily="49" charset="0"/>
                <a:cs typeface="Arial" charset="0"/>
              </a:rPr>
              <a:t>        return true;</a:t>
            </a:r>
          </a:p>
          <a:p>
            <a:pPr>
              <a:buFontTx/>
              <a:buNone/>
            </a:pPr>
            <a:r>
              <a:rPr lang="en-US" altLang="en-US" sz="1300" dirty="0" smtClean="0">
                <a:latin typeface="Consolas" pitchFamily="49" charset="0"/>
                <a:cs typeface="Arial" charset="0"/>
              </a:rPr>
              <a:t>    } else if ( obj &lt; </a:t>
            </a:r>
            <a:r>
              <a:rPr lang="en-US" altLang="en-US" sz="1300" b="1" dirty="0" smtClean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value() </a:t>
            </a:r>
            <a:r>
              <a:rPr lang="en-US" altLang="en-US" sz="1300" dirty="0" smtClean="0">
                <a:latin typeface="Consolas" pitchFamily="49" charset="0"/>
                <a:cs typeface="Arial" charset="0"/>
              </a:rPr>
              <a:t>) {</a:t>
            </a:r>
          </a:p>
          <a:p>
            <a:pPr>
              <a:buFontTx/>
              <a:buNone/>
            </a:pPr>
            <a:r>
              <a:rPr lang="en-US" altLang="en-US" sz="1300" dirty="0" smtClean="0">
                <a:latin typeface="Consolas" pitchFamily="49" charset="0"/>
                <a:cs typeface="Arial" charset="0"/>
              </a:rPr>
              <a:t>        return left()-&gt;erase( </a:t>
            </a:r>
            <a:r>
              <a:rPr lang="en-US" altLang="en-US" sz="1300" dirty="0" err="1" smtClean="0">
                <a:latin typeface="Consolas" pitchFamily="49" charset="0"/>
                <a:cs typeface="Arial" charset="0"/>
              </a:rPr>
              <a:t>obj</a:t>
            </a:r>
            <a:r>
              <a:rPr lang="en-US" altLang="en-US" sz="1300" dirty="0" smtClean="0">
                <a:latin typeface="Consolas" pitchFamily="49" charset="0"/>
                <a:cs typeface="Arial" charset="0"/>
              </a:rPr>
              <a:t>,  </a:t>
            </a:r>
            <a:r>
              <a:rPr lang="en-US" altLang="en-US" sz="1300" dirty="0" err="1" smtClean="0">
                <a:latin typeface="Consolas" pitchFamily="49" charset="0"/>
                <a:cs typeface="Arial" charset="0"/>
              </a:rPr>
              <a:t>left_tree</a:t>
            </a:r>
            <a:r>
              <a:rPr lang="en-US" altLang="en-US" sz="1300" dirty="0" smtClean="0">
                <a:latin typeface="Consolas" pitchFamily="49" charset="0"/>
                <a:cs typeface="Arial" charset="0"/>
              </a:rPr>
              <a:t> );</a:t>
            </a:r>
            <a:br>
              <a:rPr lang="en-US" altLang="en-US" sz="1300" dirty="0" smtClean="0">
                <a:latin typeface="Consolas" pitchFamily="49" charset="0"/>
                <a:cs typeface="Arial" charset="0"/>
              </a:rPr>
            </a:br>
            <a:r>
              <a:rPr lang="en-US" altLang="en-US" sz="1300" dirty="0" smtClean="0">
                <a:latin typeface="Consolas" pitchFamily="49" charset="0"/>
                <a:cs typeface="Arial" charset="0"/>
              </a:rPr>
              <a:t>} else {</a:t>
            </a:r>
          </a:p>
          <a:p>
            <a:pPr>
              <a:buFontTx/>
              <a:buNone/>
            </a:pPr>
            <a:r>
              <a:rPr lang="en-US" altLang="en-US" sz="1300" dirty="0" smtClean="0">
                <a:latin typeface="Consolas" pitchFamily="49" charset="0"/>
                <a:cs typeface="Arial" charset="0"/>
              </a:rPr>
              <a:t>        return right()-&gt;erase( </a:t>
            </a:r>
            <a:r>
              <a:rPr lang="en-US" altLang="en-US" sz="1300" dirty="0" err="1" smtClean="0">
                <a:latin typeface="Consolas" pitchFamily="49" charset="0"/>
                <a:cs typeface="Arial" charset="0"/>
              </a:rPr>
              <a:t>obj</a:t>
            </a:r>
            <a:r>
              <a:rPr lang="en-US" altLang="en-US" sz="1300" dirty="0" smtClean="0">
                <a:latin typeface="Consolas" pitchFamily="49" charset="0"/>
                <a:cs typeface="Arial" charset="0"/>
              </a:rPr>
              <a:t>, </a:t>
            </a:r>
            <a:r>
              <a:rPr lang="en-US" altLang="en-US" sz="1300" dirty="0" err="1" smtClean="0">
                <a:latin typeface="Consolas" pitchFamily="49" charset="0"/>
                <a:cs typeface="Arial" charset="0"/>
              </a:rPr>
              <a:t>right_tree</a:t>
            </a:r>
            <a:r>
              <a:rPr lang="en-US" altLang="en-US" sz="1300" dirty="0" smtClean="0">
                <a:latin typeface="Consolas" pitchFamily="49" charset="0"/>
                <a:cs typeface="Arial" charset="0"/>
              </a:rPr>
              <a:t> );</a:t>
            </a:r>
            <a:br>
              <a:rPr lang="en-US" altLang="en-US" sz="1300" dirty="0" smtClean="0">
                <a:latin typeface="Consolas" pitchFamily="49" charset="0"/>
                <a:cs typeface="Arial" charset="0"/>
              </a:rPr>
            </a:br>
            <a:r>
              <a:rPr lang="en-US" altLang="en-US" sz="1300" dirty="0" smtClean="0">
                <a:latin typeface="Consolas" pitchFamily="49" charset="0"/>
                <a:cs typeface="Arial" charset="0"/>
              </a:rPr>
              <a:t>}</a:t>
            </a:r>
          </a:p>
          <a:p>
            <a:pPr>
              <a:buFontTx/>
              <a:buNone/>
            </a:pPr>
            <a:r>
              <a:rPr lang="en-US" altLang="en-US" sz="1300" dirty="0" smtClean="0">
                <a:latin typeface="Consolas" pitchFamily="49" charset="0"/>
                <a:cs typeface="Arial" charset="0"/>
              </a:rPr>
              <a:t>} </a:t>
            </a:r>
          </a:p>
        </p:txBody>
      </p:sp>
      <p:sp>
        <p:nvSpPr>
          <p:cNvPr id="66565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3363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	Blackboard example:</a:t>
            </a:r>
          </a:p>
          <a:p>
            <a:pPr lvl="1"/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In the binary search tree generated previously: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Erase</a:t>
            </a:r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 47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Erase</a:t>
            </a:r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 21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Erase </a:t>
            </a:r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45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Erase</a:t>
            </a:r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 31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Erase</a:t>
            </a:r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 36</a:t>
            </a:r>
          </a:p>
        </p:txBody>
      </p:sp>
      <p:sp>
        <p:nvSpPr>
          <p:cNvPr id="67588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24994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Binary Search Tree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have defined binary search nodes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Similar to the </a:t>
            </a:r>
            <a:r>
              <a:rPr lang="en-US" altLang="en-US" smtClean="0">
                <a:latin typeface="Consolas" pitchFamily="49" charset="0"/>
                <a:cs typeface="Arial" charset="0"/>
              </a:rPr>
              <a:t>Single_node</a:t>
            </a:r>
            <a:r>
              <a:rPr lang="en-US" altLang="en-US" smtClean="0">
                <a:latin typeface="Arial" charset="0"/>
                <a:cs typeface="Arial" charset="0"/>
              </a:rPr>
              <a:t> in Project 1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must now introduce a container which stores the root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 </a:t>
            </a:r>
            <a:r>
              <a:rPr lang="en-US" altLang="en-US" smtClean="0">
                <a:latin typeface="Consolas" pitchFamily="49" charset="0"/>
                <a:cs typeface="Arial" charset="0"/>
              </a:rPr>
              <a:t>Binary_search_tree</a:t>
            </a:r>
            <a:r>
              <a:rPr lang="en-US" altLang="en-US" smtClean="0">
                <a:latin typeface="Arial" charset="0"/>
                <a:cs typeface="Arial" charset="0"/>
              </a:rPr>
              <a:t> class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Most operations will be simply passed to the root node</a:t>
            </a:r>
          </a:p>
        </p:txBody>
      </p:sp>
      <p:sp>
        <p:nvSpPr>
          <p:cNvPr id="68612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80539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2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2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class 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Binary_search_tree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 {</a:t>
            </a:r>
          </a:p>
          <a:p>
            <a:pPr lvl="2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    private:</a:t>
            </a:r>
          </a:p>
          <a:p>
            <a:pPr lvl="2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&lt;Type&gt; *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root_node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&lt;Type&gt; *root() 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    public:</a:t>
            </a:r>
          </a:p>
          <a:p>
            <a:pPr lvl="2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Binary_search_tree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();</a:t>
            </a:r>
          </a:p>
          <a:p>
            <a:pPr lvl="2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        ~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Binary_search_tree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();</a:t>
            </a:r>
          </a:p>
          <a:p>
            <a:pPr lvl="2">
              <a:buFontTx/>
              <a:buNone/>
            </a:pPr>
            <a:endParaRPr lang="en-US" altLang="en-US" sz="1400" dirty="0" smtClean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bool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 empty() 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int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 size() 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int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 height() 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        Type front() 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        Type back() 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int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 count( Type 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 &amp;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obj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 ) 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endParaRPr lang="en-US" altLang="en-US" sz="1400" dirty="0" smtClean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        void clear();</a:t>
            </a:r>
          </a:p>
          <a:p>
            <a:pPr lvl="2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bool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 insert( Type 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 &amp;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obj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 );</a:t>
            </a:r>
          </a:p>
          <a:p>
            <a:pPr lvl="2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bool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 erase( Type 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 &amp;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obj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 );</a:t>
            </a:r>
          </a:p>
          <a:p>
            <a:pPr lvl="2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};</a:t>
            </a:r>
          </a:p>
        </p:txBody>
      </p:sp>
      <p:sp>
        <p:nvSpPr>
          <p:cNvPr id="69636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73235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Constructor, Destructor, and Clear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&lt;Type&gt;::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():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root_node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( nullptr ) {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    // does nothing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&lt;Type&gt;::~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() {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    clear();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void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&lt;Type&gt;::clear() {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    root()-&gt;clear(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root_node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b="1" dirty="0" smtClean="0">
              <a:latin typeface="Courier New" pitchFamily="49" charset="0"/>
              <a:cs typeface="Arial" charset="0"/>
            </a:endParaRPr>
          </a:p>
        </p:txBody>
      </p:sp>
      <p:sp>
        <p:nvSpPr>
          <p:cNvPr id="70660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10086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Constructor, Destructor, and Clear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&gt; *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&lt;Type&gt;::root()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    return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tree_root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&lt;Type&gt;::empty()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    return root()-&gt;empty();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&lt;Type&gt;::size()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     return root()-&gt;size();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endParaRPr lang="en-US" altLang="en-US" sz="1400" b="1" dirty="0" smtClean="0">
              <a:latin typeface="Courier New" pitchFamily="49" charset="0"/>
              <a:cs typeface="Arial" charset="0"/>
            </a:endParaRPr>
          </a:p>
        </p:txBody>
      </p:sp>
      <p:sp>
        <p:nvSpPr>
          <p:cNvPr id="71684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0004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Empty, Size, Height and Count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&lt;Type&gt;::height()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     return root()-&gt;height();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&lt;Type&gt;::find( Type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&amp;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)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     return root()-&gt;find(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}</a:t>
            </a:r>
          </a:p>
        </p:txBody>
      </p:sp>
      <p:sp>
        <p:nvSpPr>
          <p:cNvPr id="72708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32745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Front and Back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// If root() is nullptr, 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'front' will 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throw an underflow exception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		Type 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Binary_search_tree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&lt;Type&gt;::front() 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		    return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root()-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&gt;front();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		// If root() is nullptr, 'back' will throw an underflow exception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		Type 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Binary_search_tree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&lt;Type&gt;::back() 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		    return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root()-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&gt;back();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		}</a:t>
            </a:r>
          </a:p>
        </p:txBody>
      </p:sp>
      <p:sp>
        <p:nvSpPr>
          <p:cNvPr id="73732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92199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Binary Search Trees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Graphically, we may relationship</a:t>
            </a: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pPr lvl="1"/>
            <a:endParaRPr lang="en-US" altLang="en-US" smtClean="0">
              <a:latin typeface="Arial" charset="0"/>
              <a:cs typeface="Arial" charset="0"/>
            </a:endParaRP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Each of the two sub-trees will themselves be binary search trees</a:t>
            </a:r>
          </a:p>
        </p:txBody>
      </p:sp>
      <p:pic>
        <p:nvPicPr>
          <p:cNvPr id="10244" name="Picture 5" descr="C:\Users\dwharder\Desktop\bs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700" y="2357438"/>
            <a:ext cx="3529013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6976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6.1.2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49615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 and Erase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&lt;Type&gt;::insert( Type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&amp;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) {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    return root()-&gt;insert(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root_node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&lt;Type&gt;::erase( Type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&amp;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) {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    return root()-&gt;erase(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root_node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dirty="0" smtClean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 smtClean="0">
              <a:latin typeface="Courier New" pitchFamily="49" charset="0"/>
              <a:cs typeface="Arial" charset="0"/>
            </a:endParaRPr>
          </a:p>
        </p:txBody>
      </p:sp>
      <p:sp>
        <p:nvSpPr>
          <p:cNvPr id="74756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16565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Other Relation-based Operations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</a:t>
            </a: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We will quickly consider two other relation-based queries that are very quick to calculate with an array of sorted objects: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Finding the previous and next 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values, 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and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Finding the </a:t>
            </a:r>
            <a:r>
              <a:rPr lang="en-US" altLang="en-US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baseline="300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value</a:t>
            </a:r>
            <a:endParaRPr lang="en-US" altLang="en-US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75780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6.1.6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33551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Previous and Next Objects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All the operations up to now have been operations which work on any container:  count, insert, </a:t>
            </a:r>
            <a:r>
              <a:rPr lang="en-US" altLang="en-US" i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etc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.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If these are the only relevant operations, use a </a:t>
            </a:r>
            <a:r>
              <a:rPr lang="en-US" altLang="en-US" i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hash table</a:t>
            </a:r>
          </a:p>
          <a:p>
            <a:pPr>
              <a:buFont typeface="Arial" charset="0"/>
              <a:buNone/>
            </a:pPr>
            <a:endParaRPr lang="en-US" altLang="en-US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Operations specific to linearly ordered data include:</a:t>
            </a:r>
          </a:p>
          <a:p>
            <a:pPr lvl="1"/>
            <a:r>
              <a:rPr lang="en-CA" altLang="en-US" dirty="0" smtClean="0">
                <a:latin typeface="Arial" charset="0"/>
                <a:cs typeface="Arial" charset="0"/>
              </a:rPr>
              <a:t>Find the next larger and previous smaller objects of a given object which may or may not be in the container</a:t>
            </a:r>
          </a:p>
          <a:p>
            <a:pPr lvl="1"/>
            <a:r>
              <a:rPr lang="en-CA" altLang="en-US" dirty="0" smtClean="0">
                <a:latin typeface="Arial" charset="0"/>
                <a:cs typeface="Arial" charset="0"/>
              </a:rPr>
              <a:t>Find the </a:t>
            </a:r>
            <a:r>
              <a:rPr lang="en-CA" altLang="en-US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baseline="30000" dirty="0" smtClean="0">
                <a:latin typeface="Arial" charset="0"/>
                <a:cs typeface="Arial" charset="0"/>
              </a:rPr>
              <a:t>th</a:t>
            </a:r>
            <a:r>
              <a:rPr lang="en-CA" altLang="en-US" dirty="0" smtClean="0">
                <a:latin typeface="Arial" charset="0"/>
                <a:cs typeface="Arial" charset="0"/>
              </a:rPr>
              <a:t> </a:t>
            </a:r>
            <a:r>
              <a:rPr lang="en-CA" altLang="en-US" dirty="0" smtClean="0">
                <a:latin typeface="Arial" charset="0"/>
                <a:cs typeface="Arial" charset="0"/>
              </a:rPr>
              <a:t>value </a:t>
            </a:r>
            <a:r>
              <a:rPr lang="en-CA" altLang="en-US" dirty="0" smtClean="0">
                <a:latin typeface="Arial" charset="0"/>
                <a:cs typeface="Arial" charset="0"/>
              </a:rPr>
              <a:t>of the container</a:t>
            </a:r>
          </a:p>
          <a:p>
            <a:pPr lvl="1"/>
            <a:r>
              <a:rPr lang="en-CA" altLang="en-US" dirty="0" smtClean="0">
                <a:latin typeface="Arial" charset="0"/>
                <a:cs typeface="Arial" charset="0"/>
              </a:rPr>
              <a:t>Iterate through those objects that fall on an interval 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CA" altLang="en-US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CA" altLang="en-US" i="1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]</a:t>
            </a:r>
            <a:endParaRPr lang="en-US" alt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endParaRPr lang="en-US" altLang="en-US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We will focus on finding the next largest object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 others will follow</a:t>
            </a:r>
          </a:p>
        </p:txBody>
      </p:sp>
      <p:sp>
        <p:nvSpPr>
          <p:cNvPr id="76804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6.1.6.1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98685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Previous and Next Objects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	To find the next largest object:</a:t>
            </a:r>
          </a:p>
          <a:p>
            <a:pPr lvl="1"/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If the node has a right sub-tree, the minimum object in that sub-tree is the next-largest object </a:t>
            </a:r>
          </a:p>
        </p:txBody>
      </p:sp>
      <p:pic>
        <p:nvPicPr>
          <p:cNvPr id="77828" name="Picture 2" descr="C:\Users\dwharder\Desktop\d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3284538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9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6.1.6.1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54288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3" descr="C:\Users\dwharder\Desktop\dd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3284538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Previous and Next Objects</a:t>
            </a:r>
          </a:p>
        </p:txBody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	If, however, there is no right sub-tree:</a:t>
            </a:r>
          </a:p>
          <a:p>
            <a:pPr lvl="1"/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It is the next largest object (if any) that exists in the path from the root to the node</a:t>
            </a:r>
          </a:p>
        </p:txBody>
      </p:sp>
      <p:sp>
        <p:nvSpPr>
          <p:cNvPr id="78853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6.1.6.1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18391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Previous and Next Objects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More generally:  what is the next largest 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value 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of an arbitrary object?</a:t>
            </a:r>
            <a:endParaRPr lang="en-CA" altLang="en-US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lvl="1"/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This can be found with a single search from the root node to one of the leaves—an </a:t>
            </a:r>
            <a:r>
              <a:rPr lang="en-US" alt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US" altLang="en-US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operation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This function returns the object if it did not find something greater than it</a:t>
            </a:r>
          </a:p>
          <a:p>
            <a:pPr lvl="1">
              <a:buFont typeface="Arial" charset="0"/>
              <a:buNone/>
            </a:pPr>
            <a:r>
              <a:rPr lang="en-US" alt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</a:p>
          <a:p>
            <a:pPr lvl="1">
              <a:buFont typeface="Arial" charset="0"/>
              <a:buNone/>
            </a:pPr>
            <a:r>
              <a:rPr lang="en-US" alt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template &lt;typename Type&gt;</a:t>
            </a:r>
          </a:p>
          <a:p>
            <a:pPr lvl="1">
              <a:buFont typeface="Arial" charset="0"/>
              <a:buNone/>
            </a:pPr>
            <a:r>
              <a:rPr lang="en-US" alt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Type </a:t>
            </a:r>
            <a:r>
              <a:rPr lang="en-US" altLang="en-US" sz="140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&lt;Type&gt;::next( Type </a:t>
            </a:r>
            <a:r>
              <a:rPr lang="en-US" altLang="en-US" sz="140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&amp;</a:t>
            </a:r>
            <a:r>
              <a:rPr lang="en-US" altLang="en-US" sz="140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) </a:t>
            </a:r>
            <a:r>
              <a:rPr lang="en-US" altLang="en-US" sz="140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{</a:t>
            </a:r>
          </a:p>
          <a:p>
            <a:pPr lvl="1">
              <a:buFont typeface="Arial" charset="0"/>
              <a:buNone/>
            </a:pPr>
            <a:r>
              <a:rPr lang="en-US" alt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if ( empty() ) {</a:t>
            </a:r>
          </a:p>
          <a:p>
            <a:pPr lvl="1">
              <a:buFont typeface="Arial" charset="0"/>
              <a:buNone/>
            </a:pPr>
            <a:r>
              <a:rPr lang="en-US" alt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    return </a:t>
            </a:r>
            <a:r>
              <a:rPr lang="en-US" altLang="en-US" sz="140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lvl="1">
              <a:buFont typeface="Arial" charset="0"/>
              <a:buNone/>
            </a:pPr>
            <a:r>
              <a:rPr lang="en-US" alt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} else if ( </a:t>
            </a:r>
            <a:r>
              <a:rPr lang="en-US" alt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value() </a:t>
            </a:r>
            <a:r>
              <a:rPr lang="en-US" alt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== obj  ) {</a:t>
            </a:r>
          </a:p>
          <a:p>
            <a:pPr lvl="1">
              <a:buFont typeface="Arial" charset="0"/>
              <a:buNone/>
            </a:pPr>
            <a:r>
              <a:rPr lang="en-US" alt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    return ( right()-&gt;empty() ) ? </a:t>
            </a:r>
            <a:r>
              <a:rPr lang="en-US" altLang="en-US" sz="140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: right()-&gt;front();</a:t>
            </a:r>
          </a:p>
          <a:p>
            <a:pPr lvl="1">
              <a:buFont typeface="Arial" charset="0"/>
              <a:buNone/>
            </a:pPr>
            <a:r>
              <a:rPr lang="en-US" alt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} else if ( </a:t>
            </a:r>
            <a:r>
              <a:rPr lang="en-US" alt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value() </a:t>
            </a:r>
            <a:r>
              <a:rPr lang="en-US" alt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&gt; obj ) {</a:t>
            </a:r>
          </a:p>
          <a:p>
            <a:pPr lvl="1">
              <a:buFont typeface="Arial" charset="0"/>
              <a:buNone/>
            </a:pPr>
            <a:r>
              <a:rPr lang="en-US" alt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    Type </a:t>
            </a:r>
            <a:r>
              <a:rPr lang="en-US" altLang="en-US" sz="140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tmp</a:t>
            </a:r>
            <a:r>
              <a:rPr lang="en-US" alt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= left()-&gt;next( </a:t>
            </a:r>
            <a:r>
              <a:rPr lang="en-US" altLang="en-US" sz="140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);</a:t>
            </a:r>
          </a:p>
          <a:p>
            <a:pPr lvl="1">
              <a:buFont typeface="Arial" charset="0"/>
              <a:buNone/>
            </a:pPr>
            <a:endParaRPr lang="en-US" altLang="en-US" sz="1400" dirty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buFont typeface="Arial" charset="0"/>
              <a:buNone/>
            </a:pPr>
            <a:r>
              <a:rPr lang="en-US" alt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    return ( tmp == obj ) ? </a:t>
            </a:r>
            <a:r>
              <a:rPr lang="en-US" alt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value() </a:t>
            </a:r>
            <a:r>
              <a:rPr lang="en-US" alt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 tmp;</a:t>
            </a:r>
          </a:p>
          <a:p>
            <a:pPr lvl="1">
              <a:buFont typeface="Arial" charset="0"/>
              <a:buNone/>
            </a:pPr>
            <a:r>
              <a:rPr lang="en-US" alt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} else {</a:t>
            </a:r>
          </a:p>
          <a:p>
            <a:pPr lvl="1">
              <a:buFont typeface="Arial" charset="0"/>
              <a:buNone/>
            </a:pPr>
            <a:r>
              <a:rPr lang="en-US" alt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    return right()-&gt;next( </a:t>
            </a:r>
            <a:r>
              <a:rPr lang="en-US" altLang="en-US" sz="140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);</a:t>
            </a:r>
          </a:p>
          <a:p>
            <a:pPr lvl="1">
              <a:buFont typeface="Arial" charset="0"/>
              <a:buNone/>
            </a:pPr>
            <a:r>
              <a:rPr lang="en-US" alt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 lvl="1">
              <a:buFont typeface="Arial" charset="0"/>
              <a:buNone/>
            </a:pPr>
            <a:r>
              <a:rPr lang="en-US" alt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}</a:t>
            </a:r>
          </a:p>
        </p:txBody>
      </p:sp>
      <p:sp>
        <p:nvSpPr>
          <p:cNvPr id="79876" name="TextBox 8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6.1.6.1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89823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Finding the 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baseline="30000" smtClean="0">
                <a:latin typeface="Arial" charset="0"/>
                <a:cs typeface="Arial" charset="0"/>
              </a:rPr>
              <a:t>th</a:t>
            </a:r>
            <a:r>
              <a:rPr lang="en-US" altLang="en-US" smtClean="0">
                <a:latin typeface="Arial" charset="0"/>
                <a:cs typeface="Arial" charset="0"/>
              </a:rPr>
              <a:t> Object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507413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Another operation on sorted lists may be finding the </a:t>
            </a:r>
            <a:r>
              <a:rPr lang="en-CA" altLang="en-US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baseline="300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</a:t>
            </a: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largest object</a:t>
            </a:r>
          </a:p>
          <a:p>
            <a:pPr lvl="1"/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Recall that </a:t>
            </a:r>
            <a:r>
              <a:rPr lang="en-CA" altLang="en-US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goes from 0 to </a:t>
            </a:r>
            <a:r>
              <a:rPr lang="en-CA" altLang="en-US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– 1</a:t>
            </a:r>
          </a:p>
          <a:p>
            <a:pPr lvl="1"/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If the left-sub-tree has </a:t>
            </a:r>
            <a:r>
              <a:rPr lang="en-CA" altLang="en-US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ℓ</a:t>
            </a:r>
            <a:r>
              <a:rPr lang="en-CA" alt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CA" altLang="en-US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values, </a:t>
            </a: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return the current node,</a:t>
            </a:r>
          </a:p>
          <a:p>
            <a:pPr lvl="1"/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If the left sub-tree has </a:t>
            </a:r>
            <a:r>
              <a:rPr lang="en-CA" altLang="en-US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ℓ</a:t>
            </a:r>
            <a:r>
              <a:rPr lang="en-CA" alt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&lt; </a:t>
            </a:r>
            <a:r>
              <a:rPr lang="en-CA" altLang="en-US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values, </a:t>
            </a: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return the </a:t>
            </a:r>
            <a:r>
              <a:rPr lang="en-CA" altLang="en-US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baseline="300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</a:t>
            </a: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value </a:t>
            </a: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of the left sub-tree,</a:t>
            </a:r>
          </a:p>
          <a:p>
            <a:pPr lvl="1"/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Otherwise, the left sub-tree has </a:t>
            </a:r>
            <a:r>
              <a:rPr lang="en-CA" altLang="en-US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ℓ</a:t>
            </a:r>
            <a:r>
              <a:rPr lang="en-CA" alt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&gt; </a:t>
            </a:r>
            <a:r>
              <a:rPr lang="en-CA" altLang="en-US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values, </a:t>
            </a: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so return the (</a:t>
            </a:r>
            <a:r>
              <a:rPr lang="en-CA" altLang="en-US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en-CA" altLang="en-US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ℓ</a:t>
            </a:r>
            <a:r>
              <a:rPr lang="en-CA" alt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– 1</a:t>
            </a: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)</a:t>
            </a:r>
            <a:r>
              <a:rPr lang="en-CA" altLang="en-US" baseline="30000" dirty="0" err="1" smtClean="0">
                <a:solidFill>
                  <a:srgbClr val="000000"/>
                </a:solidFill>
                <a:latin typeface="Arial" charset="0"/>
                <a:cs typeface="Arial" charset="0"/>
              </a:rPr>
              <a:t>th</a:t>
            </a: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value </a:t>
            </a: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of the right sub-tree</a:t>
            </a:r>
          </a:p>
          <a:p>
            <a:pPr lvl="1"/>
            <a:endParaRPr lang="en-US" altLang="en-US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80900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6.1.6.2</a:t>
            </a:r>
            <a:endParaRPr lang="en-CA" altLang="en-US" sz="1800" dirty="0"/>
          </a:p>
        </p:txBody>
      </p:sp>
      <p:pic>
        <p:nvPicPr>
          <p:cNvPr id="80901" name="Picture 3" descr="C:\Users\dwharder\Desktop\e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759200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2" name="TextBox 1"/>
          <p:cNvSpPr txBox="1">
            <a:spLocks noChangeArrowheads="1"/>
          </p:cNvSpPr>
          <p:nvPr/>
        </p:nvSpPr>
        <p:spPr bwMode="auto">
          <a:xfrm>
            <a:off x="1147763" y="5795963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80903" name="TextBox 6"/>
          <p:cNvSpPr txBox="1">
            <a:spLocks noChangeArrowheads="1"/>
          </p:cNvSpPr>
          <p:nvPr/>
        </p:nvSpPr>
        <p:spPr bwMode="auto">
          <a:xfrm>
            <a:off x="2314575" y="5805488"/>
            <a:ext cx="312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80904" name="TextBox 7"/>
          <p:cNvSpPr txBox="1">
            <a:spLocks noChangeArrowheads="1"/>
          </p:cNvSpPr>
          <p:nvPr/>
        </p:nvSpPr>
        <p:spPr bwMode="auto">
          <a:xfrm>
            <a:off x="2560638" y="5795963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80905" name="TextBox 8"/>
          <p:cNvSpPr txBox="1">
            <a:spLocks noChangeArrowheads="1"/>
          </p:cNvSpPr>
          <p:nvPr/>
        </p:nvSpPr>
        <p:spPr bwMode="auto">
          <a:xfrm>
            <a:off x="2876550" y="5795963"/>
            <a:ext cx="312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80906" name="TextBox 9"/>
          <p:cNvSpPr txBox="1">
            <a:spLocks noChangeArrowheads="1"/>
          </p:cNvSpPr>
          <p:nvPr/>
        </p:nvSpPr>
        <p:spPr bwMode="auto">
          <a:xfrm>
            <a:off x="3163888" y="5795963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80907" name="TextBox 10"/>
          <p:cNvSpPr txBox="1">
            <a:spLocks noChangeArrowheads="1"/>
          </p:cNvSpPr>
          <p:nvPr/>
        </p:nvSpPr>
        <p:spPr bwMode="auto">
          <a:xfrm>
            <a:off x="3452813" y="5795963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80908" name="TextBox 11"/>
          <p:cNvSpPr txBox="1">
            <a:spLocks noChangeArrowheads="1"/>
          </p:cNvSpPr>
          <p:nvPr/>
        </p:nvSpPr>
        <p:spPr bwMode="auto">
          <a:xfrm>
            <a:off x="4041775" y="5795963"/>
            <a:ext cx="312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80909" name="TextBox 12"/>
          <p:cNvSpPr txBox="1">
            <a:spLocks noChangeArrowheads="1"/>
          </p:cNvSpPr>
          <p:nvPr/>
        </p:nvSpPr>
        <p:spPr bwMode="auto">
          <a:xfrm>
            <a:off x="4632325" y="5797550"/>
            <a:ext cx="312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80910" name="TextBox 13"/>
          <p:cNvSpPr txBox="1">
            <a:spLocks noChangeArrowheads="1"/>
          </p:cNvSpPr>
          <p:nvPr/>
        </p:nvSpPr>
        <p:spPr bwMode="auto">
          <a:xfrm>
            <a:off x="4862513" y="5795963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80911" name="TextBox 14"/>
          <p:cNvSpPr txBox="1">
            <a:spLocks noChangeArrowheads="1"/>
          </p:cNvSpPr>
          <p:nvPr/>
        </p:nvSpPr>
        <p:spPr bwMode="auto">
          <a:xfrm>
            <a:off x="5192713" y="5795963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80912" name="TextBox 15"/>
          <p:cNvSpPr txBox="1">
            <a:spLocks noChangeArrowheads="1"/>
          </p:cNvSpPr>
          <p:nvPr/>
        </p:nvSpPr>
        <p:spPr bwMode="auto">
          <a:xfrm>
            <a:off x="5756275" y="5795963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80913" name="TextBox 16"/>
          <p:cNvSpPr txBox="1">
            <a:spLocks noChangeArrowheads="1"/>
          </p:cNvSpPr>
          <p:nvPr/>
        </p:nvSpPr>
        <p:spPr bwMode="auto">
          <a:xfrm>
            <a:off x="6042025" y="5795963"/>
            <a:ext cx="431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11</a:t>
            </a:r>
          </a:p>
        </p:txBody>
      </p:sp>
      <p:sp>
        <p:nvSpPr>
          <p:cNvPr id="80914" name="TextBox 17"/>
          <p:cNvSpPr txBox="1">
            <a:spLocks noChangeArrowheads="1"/>
          </p:cNvSpPr>
          <p:nvPr/>
        </p:nvSpPr>
        <p:spPr bwMode="auto">
          <a:xfrm>
            <a:off x="6329363" y="5805488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80915" name="TextBox 18"/>
          <p:cNvSpPr txBox="1">
            <a:spLocks noChangeArrowheads="1"/>
          </p:cNvSpPr>
          <p:nvPr/>
        </p:nvSpPr>
        <p:spPr bwMode="auto">
          <a:xfrm>
            <a:off x="6923088" y="5795963"/>
            <a:ext cx="439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13</a:t>
            </a:r>
          </a:p>
        </p:txBody>
      </p:sp>
      <p:sp>
        <p:nvSpPr>
          <p:cNvPr id="80916" name="TextBox 19"/>
          <p:cNvSpPr txBox="1">
            <a:spLocks noChangeArrowheads="1"/>
          </p:cNvSpPr>
          <p:nvPr/>
        </p:nvSpPr>
        <p:spPr bwMode="auto">
          <a:xfrm>
            <a:off x="7502525" y="5795963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14</a:t>
            </a:r>
          </a:p>
        </p:txBody>
      </p:sp>
      <p:sp>
        <p:nvSpPr>
          <p:cNvPr id="80917" name="TextBox 20"/>
          <p:cNvSpPr txBox="1">
            <a:spLocks noChangeArrowheads="1"/>
          </p:cNvSpPr>
          <p:nvPr/>
        </p:nvSpPr>
        <p:spPr bwMode="auto">
          <a:xfrm>
            <a:off x="7770813" y="5795963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15</a:t>
            </a:r>
          </a:p>
        </p:txBody>
      </p:sp>
      <p:sp>
        <p:nvSpPr>
          <p:cNvPr id="80918" name="TextBox 21"/>
          <p:cNvSpPr txBox="1">
            <a:spLocks noChangeArrowheads="1"/>
          </p:cNvSpPr>
          <p:nvPr/>
        </p:nvSpPr>
        <p:spPr bwMode="auto">
          <a:xfrm>
            <a:off x="8039100" y="5795963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16</a:t>
            </a:r>
          </a:p>
        </p:txBody>
      </p:sp>
      <p:sp>
        <p:nvSpPr>
          <p:cNvPr id="80919" name="TextBox 22"/>
          <p:cNvSpPr txBox="1">
            <a:spLocks noChangeArrowheads="1"/>
          </p:cNvSpPr>
          <p:nvPr/>
        </p:nvSpPr>
        <p:spPr bwMode="auto">
          <a:xfrm>
            <a:off x="8636000" y="5795963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17</a:t>
            </a:r>
          </a:p>
        </p:txBody>
      </p:sp>
      <p:sp>
        <p:nvSpPr>
          <p:cNvPr id="80920" name="TextBox 23"/>
          <p:cNvSpPr txBox="1">
            <a:spLocks noChangeArrowheads="1"/>
          </p:cNvSpPr>
          <p:nvPr/>
        </p:nvSpPr>
        <p:spPr bwMode="auto">
          <a:xfrm>
            <a:off x="2051050" y="3732213"/>
            <a:ext cx="3381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4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80921" name="TextBox 24"/>
          <p:cNvSpPr txBox="1">
            <a:spLocks noChangeArrowheads="1"/>
          </p:cNvSpPr>
          <p:nvPr/>
        </p:nvSpPr>
        <p:spPr bwMode="auto">
          <a:xfrm>
            <a:off x="7391400" y="3759200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4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80922" name="TextBox 25"/>
          <p:cNvSpPr txBox="1">
            <a:spLocks noChangeArrowheads="1"/>
          </p:cNvSpPr>
          <p:nvPr/>
        </p:nvSpPr>
        <p:spPr bwMode="auto">
          <a:xfrm>
            <a:off x="4219575" y="3235325"/>
            <a:ext cx="5445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8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18</a:t>
            </a:r>
          </a:p>
        </p:txBody>
      </p:sp>
      <p:sp>
        <p:nvSpPr>
          <p:cNvPr id="80923" name="TextBox 26"/>
          <p:cNvSpPr txBox="1">
            <a:spLocks noChangeArrowheads="1"/>
          </p:cNvSpPr>
          <p:nvPr/>
        </p:nvSpPr>
        <p:spPr bwMode="auto">
          <a:xfrm>
            <a:off x="971550" y="4037013"/>
            <a:ext cx="312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80924" name="TextBox 27"/>
          <p:cNvSpPr txBox="1">
            <a:spLocks noChangeArrowheads="1"/>
          </p:cNvSpPr>
          <p:nvPr/>
        </p:nvSpPr>
        <p:spPr bwMode="auto">
          <a:xfrm>
            <a:off x="5580063" y="4108450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63125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Finding the 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baseline="30000" dirty="0" smtClean="0">
                <a:latin typeface="Arial" charset="0"/>
                <a:cs typeface="Arial" charset="0"/>
              </a:rPr>
              <a:t>th</a:t>
            </a:r>
            <a:r>
              <a:rPr lang="en-US" altLang="en-US" dirty="0" smtClean="0">
                <a:latin typeface="Arial" charset="0"/>
                <a:cs typeface="Arial" charset="0"/>
              </a:rPr>
              <a:t> Object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Type Binary_search_tree&lt;Type&gt;::at( int k ) const {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     return ( k &lt; 0 || k &gt;= size() ) ? Type() : root()-&gt;at( k );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                       // Need to go from 0, ..., n - 1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Type Binary_search_node&lt;Type&gt;::at( int k ) const {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     if ( left()-&gt;size() == k ) {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          return 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value();</a:t>
            </a:r>
            <a:endParaRPr lang="en-US" altLang="en-US" sz="16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     } else if ( left()-&gt;size() &gt; k ) {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          return left()-&gt;at( k );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     } else {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          return right()-&gt;at( k - left()-&gt;size() – 1 );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     }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</a:pPr>
            <a:endParaRPr lang="en-US" altLang="en-US" sz="1400" dirty="0" smtClean="0">
              <a:latin typeface="Courier New" pitchFamily="49" charset="0"/>
              <a:cs typeface="Arial" charset="0"/>
            </a:endParaRPr>
          </a:p>
        </p:txBody>
      </p:sp>
      <p:sp>
        <p:nvSpPr>
          <p:cNvPr id="81924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6.1.6.2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54050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Finding the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baseline="30000" dirty="0">
                <a:latin typeface="Arial" charset="0"/>
                <a:cs typeface="Arial" charset="0"/>
              </a:rPr>
              <a:t>th</a:t>
            </a:r>
            <a:r>
              <a:rPr lang="en-US" altLang="en-US" dirty="0">
                <a:latin typeface="Arial" charset="0"/>
                <a:cs typeface="Arial" charset="0"/>
              </a:rPr>
              <a:t> Object</a:t>
            </a:r>
            <a:endParaRPr lang="en-US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This requires that </a:t>
            </a:r>
            <a:r>
              <a:rPr lang="en-CA" altLang="en-US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size()</a:t>
            </a: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returns in </a:t>
            </a:r>
            <a:r>
              <a:rPr lang="en-CA" altLang="en-US" dirty="0" smtClean="0">
                <a:solidFill>
                  <a:srgbClr val="000000"/>
                </a:solidFill>
                <a:latin typeface="Symbol" panose="05050102010706020507" pitchFamily="18" charset="2"/>
                <a:cs typeface="Arial" charset="0"/>
              </a:rPr>
              <a:t>Q</a:t>
            </a:r>
            <a:r>
              <a:rPr lang="en-CA" altLang="en-US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time</a:t>
            </a:r>
            <a:endParaRPr lang="en-CA" altLang="en-US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We must have a member variable</a:t>
            </a:r>
          </a:p>
          <a:p>
            <a:pPr marL="914400" lvl="2" indent="0">
              <a:buNone/>
            </a:pPr>
            <a:r>
              <a:rPr lang="en-CA" altLang="en-US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altLang="en-US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CA" altLang="en-US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tree_size</a:t>
            </a:r>
            <a:r>
              <a:rPr lang="en-CA" altLang="en-US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714375" lvl="1" indent="-257175">
              <a:buNone/>
            </a:pP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</a:t>
            </a: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which stores the number of descendants of this node</a:t>
            </a:r>
          </a:p>
          <a:p>
            <a:pPr lvl="1"/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This requires </a:t>
            </a:r>
            <a:r>
              <a:rPr lang="en-CA" altLang="en-US" dirty="0" smtClean="0">
                <a:solidFill>
                  <a:srgbClr val="000000"/>
                </a:solidFill>
                <a:latin typeface="Symbol" panose="05050102010706020507" pitchFamily="18" charset="2"/>
                <a:cs typeface="Arial" charset="0"/>
              </a:rPr>
              <a:t>Q</a:t>
            </a:r>
            <a:r>
              <a:rPr lang="en-CA" altLang="en-US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CA" altLang="en-US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A" altLang="en-US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additional memory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template 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bool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&gt;::size() const 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return root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()-&gt;size();</a:t>
            </a: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}</a:t>
            </a:r>
          </a:p>
          <a:p>
            <a:pPr lvl="1"/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We can implement this in the </a:t>
            </a:r>
            <a:r>
              <a:rPr lang="en-CA" altLang="en-US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Binary_node</a:t>
            </a: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class, if we want</a:t>
            </a:r>
          </a:p>
          <a:p>
            <a:pPr lvl="2"/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 constructor will set the size to 1</a:t>
            </a:r>
          </a:p>
          <a:p>
            <a:pPr marL="457200" lvl="1" indent="0">
              <a:buNone/>
            </a:pPr>
            <a:endParaRPr lang="en-CA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lvl="1"/>
            <a:endParaRPr lang="en-CA" altLang="en-US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2948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6.1.7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42911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Finding the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baseline="30000" dirty="0">
                <a:latin typeface="Arial" charset="0"/>
                <a:cs typeface="Arial" charset="0"/>
              </a:rPr>
              <a:t>th</a:t>
            </a:r>
            <a:r>
              <a:rPr lang="en-US" altLang="en-US" dirty="0">
                <a:latin typeface="Arial" charset="0"/>
                <a:cs typeface="Arial" charset="0"/>
              </a:rPr>
              <a:t> Object</a:t>
            </a:r>
            <a:endParaRPr lang="en-US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3528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We must now update </a:t>
            </a:r>
            <a:r>
              <a:rPr lang="en-CA" altLang="en-US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insert(…)</a:t>
            </a: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and </a:t>
            </a:r>
            <a:r>
              <a:rPr lang="en-CA" altLang="en-US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erase(…)</a:t>
            </a: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to update it</a:t>
            </a:r>
            <a:endParaRPr lang="en-CA" altLang="en-US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bool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&lt;Type&gt;::insert( Type const &amp;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,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                             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*&amp;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ptr_to_this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 ) {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if ( empty() ) {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ptr_to_this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= new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&lt;Type&gt;(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);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return true;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} else if ( obj &lt; 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value() 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) {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return  left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()-&gt;insert(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, 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 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left_tree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 ) ? ++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tree_size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 : false;</a:t>
            </a:r>
          </a:p>
          <a:p>
            <a:pPr lvl="1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    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} else if ( obj &gt; 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value() 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) {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return right()-&gt;insert(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,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right_tree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) ? ++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tree_size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 : false;</a:t>
            </a: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} else {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return false;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} 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}</a:t>
            </a:r>
          </a:p>
          <a:p>
            <a:pPr marL="457200" lvl="1" indent="0">
              <a:buNone/>
            </a:pPr>
            <a:endParaRPr lang="en-CA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lvl="1"/>
            <a:endParaRPr lang="en-CA" altLang="en-US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2948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6.1.7</a:t>
            </a:r>
            <a:endParaRPr lang="en-CA" altLang="en-US" sz="1800" dirty="0"/>
          </a:p>
        </p:txBody>
      </p:sp>
      <p:sp>
        <p:nvSpPr>
          <p:cNvPr id="2" name="Oval 1"/>
          <p:cNvSpPr/>
          <p:nvPr/>
        </p:nvSpPr>
        <p:spPr>
          <a:xfrm>
            <a:off x="6048999" y="3512731"/>
            <a:ext cx="1224136" cy="12961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/>
          <p:cNvSpPr txBox="1"/>
          <p:nvPr/>
        </p:nvSpPr>
        <p:spPr>
          <a:xfrm>
            <a:off x="1763687" y="5805264"/>
            <a:ext cx="7199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</a:rPr>
              <a:t>Clever trick:  in C and C++, any non-zero value is interpreted as true</a:t>
            </a:r>
            <a:endParaRPr lang="en-CA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5796136" y="4725144"/>
            <a:ext cx="576064" cy="108012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2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Binary Search Trees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Notice that we can already use this structure for searching:  examine the root node and if we have not found what we are looking for: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If the object is less than what is stored in the root node, continue searching in the left sub-tree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Otherwise, continue searching the right sub-tree</a:t>
            </a: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With a linear order, one of the following three must be true:</a:t>
            </a:r>
          </a:p>
          <a:p>
            <a:pPr algn="ctr"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 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 &lt; 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 &gt; 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76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6.1.2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6337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Run Time:  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altLang="en-US" smtClean="0">
              <a:latin typeface="Arial" charset="0"/>
              <a:cs typeface="Arial" charset="0"/>
            </a:endParaRP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Almost all of the relevant operations on a binary search tree are </a:t>
            </a:r>
            <a:r>
              <a:rPr lang="en-CA" alt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CA" altLang="en-US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/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If the tree is </a:t>
            </a:r>
            <a:r>
              <a:rPr lang="en-CA" altLang="en-US" i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close </a:t>
            </a: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to a linked list, the run times is </a:t>
            </a:r>
            <a:r>
              <a:rPr lang="en-CA" alt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CA" altLang="en-US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2"/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Insert 1, 2, 3, 4, 5, 6, 7, ..., </a:t>
            </a:r>
            <a:r>
              <a:rPr lang="en-CA" altLang="en-US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into a empty binary search tree</a:t>
            </a:r>
          </a:p>
          <a:p>
            <a:pPr lvl="1"/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 best we can do is if the tree is perfect:</a:t>
            </a:r>
            <a:r>
              <a:rPr lang="en-CA" altLang="en-US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alt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CA" altLang="en-US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ln</a:t>
            </a:r>
            <a:r>
              <a:rPr lang="en-CA" alt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altLang="en-US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))</a:t>
            </a:r>
            <a:endParaRPr lang="en-CA" altLang="en-US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lvl="1"/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Our goal will be to find tree structures where we can maintain a height of </a:t>
            </a:r>
            <a:r>
              <a:rPr lang="en-CA" altLang="en-US" dirty="0" smtClean="0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Q</a:t>
            </a:r>
            <a:r>
              <a:rPr lang="en-CA" alt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altLang="en-US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ln</a:t>
            </a:r>
            <a:r>
              <a:rPr lang="en-CA" alt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altLang="en-US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))</a:t>
            </a:r>
          </a:p>
          <a:p>
            <a:endParaRPr lang="en-CA" altLang="en-US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We will look at</a:t>
            </a:r>
          </a:p>
          <a:p>
            <a:pPr lvl="1"/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AVL trees</a:t>
            </a:r>
          </a:p>
          <a:p>
            <a:pPr lvl="1"/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B+ trees</a:t>
            </a:r>
          </a:p>
          <a:p>
            <a:pPr>
              <a:buFont typeface="Arial" charset="0"/>
              <a:buNone/>
            </a:pP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both of which ensure that the height remains </a:t>
            </a:r>
            <a:r>
              <a:rPr lang="en-CA" altLang="en-US" dirty="0" smtClean="0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Q</a:t>
            </a:r>
            <a:r>
              <a:rPr lang="en-CA" alt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altLang="en-US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ln</a:t>
            </a:r>
            <a:r>
              <a:rPr lang="en-CA" alt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altLang="en-US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))</a:t>
            </a:r>
            <a:endParaRPr lang="en-CA" altLang="en-US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altLang="en-US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Others exist, too</a:t>
            </a:r>
            <a:endParaRPr lang="en-CA" altLang="en-US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2948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6.1.7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2457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Summary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In this topic, we covered binary search trees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Described Abstract Sorted Lists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Problems using arrays and linked lists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Definition a binary search tree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Looked at the implementation of: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Empty, size, height, count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Front, back, insert, erase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Previous smaller and next larger objects</a:t>
            </a:r>
          </a:p>
          <a:p>
            <a:pPr lvl="2"/>
            <a:endParaRPr lang="en-US" altLang="en-US" smtClean="0">
              <a:latin typeface="Arial" charset="0"/>
              <a:cs typeface="Arial" charset="0"/>
            </a:endParaRPr>
          </a:p>
          <a:p>
            <a:pPr lvl="1"/>
            <a:endParaRPr lang="en-US" altLang="en-US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46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2B2B2"/>
                </a:solidFill>
                <a:latin typeface="Arial" charset="0"/>
                <a:cs typeface="Arial" charset="0"/>
              </a:rPr>
              <a:t>Usage Notes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These slides are made publicly available on the web for anyone to use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If you choose to use them, or a part thereof, for a course at another institution, I ask only three things: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inform me that you are using the slides,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acknowledge my work, and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alert me of any mistakes which I made or changes which you make, and allow me the option of incorporating such changes (with an acknowledgment) in my set of slides</a:t>
            </a:r>
          </a:p>
          <a:p>
            <a:pPr lvl="1" eaLnBrk="1" hangingPunct="1">
              <a:buFontTx/>
              <a:buNone/>
              <a:defRPr/>
            </a:pPr>
            <a:endParaRPr lang="en-US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dirty="0">
                <a:solidFill>
                  <a:srgbClr val="B2B2B2"/>
                </a:solidFill>
              </a:rPr>
              <a:t>					</a:t>
            </a:r>
            <a:r>
              <a:rPr lang="en-US" sz="1600" dirty="0">
                <a:solidFill>
                  <a:srgbClr val="B2B2B2"/>
                </a:solidFill>
              </a:rPr>
              <a:t>	Sincerely,</a:t>
            </a: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Douglas Wilhelm Harder, </a:t>
            </a:r>
            <a:r>
              <a:rPr lang="en-US" sz="1600" dirty="0" err="1">
                <a:solidFill>
                  <a:srgbClr val="B2B2B2"/>
                </a:solidFill>
              </a:rPr>
              <a:t>MMath</a:t>
            </a:r>
            <a:endParaRPr lang="en-US" sz="1600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</a:t>
            </a:r>
            <a:r>
              <a:rPr lang="en-US" sz="1600" b="1" dirty="0">
                <a:solidFill>
                  <a:srgbClr val="B2B2B2"/>
                </a:solidFill>
                <a:latin typeface="Courier New" pitchFamily="49" charset="0"/>
              </a:rPr>
              <a:t>dwharder@alumni.uwaterloo.ca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Definition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Thus, we define a non-empty binary search tree as a binary tree with the following properties: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The left sub-tree (if any) is a binary search tree and all </a:t>
            </a:r>
            <a:r>
              <a:rPr lang="en-US" altLang="en-US" dirty="0" smtClean="0">
                <a:latin typeface="Arial" charset="0"/>
                <a:cs typeface="Arial" charset="0"/>
              </a:rPr>
              <a:t>values are </a:t>
            </a:r>
            <a:r>
              <a:rPr lang="en-US" altLang="en-US" dirty="0" smtClean="0">
                <a:latin typeface="Arial" charset="0"/>
                <a:cs typeface="Arial" charset="0"/>
              </a:rPr>
              <a:t>less than the root </a:t>
            </a:r>
            <a:r>
              <a:rPr lang="en-US" altLang="en-US" dirty="0" smtClean="0">
                <a:latin typeface="Arial" charset="0"/>
                <a:cs typeface="Arial" charset="0"/>
              </a:rPr>
              <a:t>value, </a:t>
            </a:r>
            <a:r>
              <a:rPr lang="en-US" altLang="en-US" dirty="0" smtClean="0">
                <a:latin typeface="Arial" charset="0"/>
                <a:cs typeface="Arial" charset="0"/>
              </a:rPr>
              <a:t>and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The right sub-tree (if any) is a binary search tree and all </a:t>
            </a:r>
            <a:r>
              <a:rPr lang="en-US" altLang="en-US" dirty="0" smtClean="0">
                <a:latin typeface="Arial" charset="0"/>
                <a:cs typeface="Arial" charset="0"/>
              </a:rPr>
              <a:t>values are </a:t>
            </a:r>
            <a:r>
              <a:rPr lang="en-US" altLang="en-US" dirty="0" smtClean="0">
                <a:latin typeface="Arial" charset="0"/>
                <a:cs typeface="Arial" charset="0"/>
              </a:rPr>
              <a:t>greater than the root </a:t>
            </a:r>
            <a:r>
              <a:rPr lang="en-US" altLang="en-US" dirty="0" smtClean="0">
                <a:latin typeface="Arial" charset="0"/>
                <a:cs typeface="Arial" charset="0"/>
              </a:rPr>
              <a:t>value</a:t>
            </a:r>
            <a:endParaRPr lang="en-US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76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6.1.2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42462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8754</TotalTime>
  <Words>1027</Words>
  <Application>Microsoft Office PowerPoint</Application>
  <PresentationFormat>On-screen Show (4:3)</PresentationFormat>
  <Paragraphs>784</Paragraphs>
  <Slides>82</Slides>
  <Notes>82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3" baseType="lpstr">
      <vt:lpstr>Custom Design</vt:lpstr>
      <vt:lpstr>PowerPoint Presentation</vt:lpstr>
      <vt:lpstr>Outline</vt:lpstr>
      <vt:lpstr>Abstract Sorted Lists</vt:lpstr>
      <vt:lpstr>Abstract Sorted Lists</vt:lpstr>
      <vt:lpstr>Implementation</vt:lpstr>
      <vt:lpstr>Background</vt:lpstr>
      <vt:lpstr>Binary Search Trees</vt:lpstr>
      <vt:lpstr>Binary Search Trees</vt:lpstr>
      <vt:lpstr>Definition</vt:lpstr>
      <vt:lpstr>Examples</vt:lpstr>
      <vt:lpstr>Examples</vt:lpstr>
      <vt:lpstr>Examples</vt:lpstr>
      <vt:lpstr>Duplicate values</vt:lpstr>
      <vt:lpstr>Implementation</vt:lpstr>
      <vt:lpstr>Implementation</vt:lpstr>
      <vt:lpstr>Implementation</vt:lpstr>
      <vt:lpstr>Implementation</vt:lpstr>
      <vt:lpstr>Constructor</vt:lpstr>
      <vt:lpstr>Standard Accessors</vt:lpstr>
      <vt:lpstr>Inherited Member Functions</vt:lpstr>
      <vt:lpstr>Finding the Minimum Object</vt:lpstr>
      <vt:lpstr>Finding the Maximum Object</vt:lpstr>
      <vt:lpstr>Find</vt:lpstr>
      <vt:lpstr>Find</vt:lpstr>
      <vt:lpstr>Insert</vt:lpstr>
      <vt:lpstr>Insert</vt:lpstr>
      <vt:lpstr>Insert</vt:lpstr>
      <vt:lpstr>Insert</vt:lpstr>
      <vt:lpstr>Insert</vt:lpstr>
      <vt:lpstr>Insert</vt:lpstr>
      <vt:lpstr>Insert</vt:lpstr>
      <vt:lpstr>Insert</vt:lpstr>
      <vt:lpstr>Insert</vt:lpstr>
      <vt:lpstr>Insert</vt:lpstr>
      <vt:lpstr>Insert</vt:lpstr>
      <vt:lpstr>Insert</vt:lpstr>
      <vt:lpstr>Insert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Binary Search Tree</vt:lpstr>
      <vt:lpstr>Implementation</vt:lpstr>
      <vt:lpstr>Constructor, Destructor, and Clear</vt:lpstr>
      <vt:lpstr>Constructor, Destructor, and Clear</vt:lpstr>
      <vt:lpstr>Empty, Size, Height and Count</vt:lpstr>
      <vt:lpstr>Front and Back</vt:lpstr>
      <vt:lpstr>Insert and Erase</vt:lpstr>
      <vt:lpstr>Other Relation-based Operations</vt:lpstr>
      <vt:lpstr>Previous and Next Objects</vt:lpstr>
      <vt:lpstr>Previous and Next Objects</vt:lpstr>
      <vt:lpstr>Previous and Next Objects</vt:lpstr>
      <vt:lpstr>Previous and Next Objects</vt:lpstr>
      <vt:lpstr>Finding the kth Object</vt:lpstr>
      <vt:lpstr>Finding the kth Object</vt:lpstr>
      <vt:lpstr>Finding the kth Object</vt:lpstr>
      <vt:lpstr>Finding the kth Object</vt:lpstr>
      <vt:lpstr>Run Time:  O(h)</vt:lpstr>
      <vt:lpstr>Summary</vt:lpstr>
      <vt:lpstr>Usage Notes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ECE 250 Algorithms and Data Structures</dc:title>
  <dc:creator>dwharder</dc:creator>
  <cp:lastModifiedBy>Douglas Wilhelm Harder</cp:lastModifiedBy>
  <cp:revision>449</cp:revision>
  <dcterms:created xsi:type="dcterms:W3CDTF">2009-09-11T23:00:44Z</dcterms:created>
  <dcterms:modified xsi:type="dcterms:W3CDTF">2018-01-24T19:55:33Z</dcterms:modified>
</cp:coreProperties>
</file>